
<file path=[Content_Types].xml><?xml version="1.0" encoding="utf-8"?>
<Types xmlns="http://schemas.openxmlformats.org/package/2006/content-types">
  <Default Extension="xml" ContentType="application/xml"/>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3"/>
    <p:restoredTop sz="94666"/>
  </p:normalViewPr>
  <p:slideViewPr>
    <p:cSldViewPr snapToGrid="0" snapToObjects="1">
      <p:cViewPr varScale="1">
        <p:scale>
          <a:sx n="111" d="100"/>
          <a:sy n="111" d="100"/>
        </p:scale>
        <p:origin x="224" y="6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2" name="Shape 8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Qize</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Shape 8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8" name="Shape 8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Qize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5" name="Shape 9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Qize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Shape 10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4" name="Shape 10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Qize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4" name="Shape 11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Qize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7" name="Shape 12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Qize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Shape 13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8" name="Shape 13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t>Ado</a:t>
            </a:r>
            <a:endParaRPr/>
          </a:p>
          <a:p>
            <a:pPr marL="0" lvl="0" indent="0" rtl="0">
              <a:spcBef>
                <a:spcPts val="0"/>
              </a:spcBef>
              <a:spcAft>
                <a:spcPts val="0"/>
              </a:spcAft>
              <a:buNone/>
            </a:pPr>
            <a:r>
              <a:rPr lang="en"/>
              <a:t>History: Isolationist leading to nationalism, Hiroshima and Nagasaki, Pearl Harbor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Shape 14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8" name="Shape 14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None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Shape 15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3" name="Shape 15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Ado</a:t>
            </a:r>
            <a:endParaRPr/>
          </a:p>
          <a:p>
            <a:pPr marL="0" lvl="0" indent="0">
              <a:spcBef>
                <a:spcPts val="0"/>
              </a:spcBef>
              <a:spcAft>
                <a:spcPts val="0"/>
              </a:spcAft>
              <a:buNone/>
            </a:pPr>
            <a:r>
              <a:rPr lang="en"/>
              <a:t>“National Disgrace”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4" name="Shape 16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Ado</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3" name="Shape 17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Ado</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5" name="Shape 18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None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Shape 18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0" name="Shape 19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Matt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Shape 19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0" name="Shape 20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Matt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Shape 20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9" name="Shape 20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Matt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Shape 21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9" name="Shape 21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Matt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Shape 22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9" name="Shape 22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Abdulaziz</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Shape 23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9" name="Shape 23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Abdulaziz</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Shape 24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7" name="Shape 24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Abdulaziz</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Shape 25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6" name="Shape 25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Ado</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Shape 26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4" name="Shape 26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Ado</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Shape 26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9" name="Shape 26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Shape 27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5" name="Shape 27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C9DAF8">
            <a:alpha val="40750"/>
          </a:srgbClr>
        </a:solidFill>
        <a:effectLst/>
      </p:bgPr>
    </p:bg>
    <p:spTree>
      <p:nvGrpSpPr>
        <p:cNvPr id="1" name="Shape 9"/>
        <p:cNvGrpSpPr/>
        <p:nvPr/>
      </p:nvGrpSpPr>
      <p:grpSpPr>
        <a:xfrm>
          <a:off x="0" y="0"/>
          <a:ext cx="0" cy="0"/>
          <a:chOff x="0" y="0"/>
          <a:chExt cx="0" cy="0"/>
        </a:xfrm>
      </p:grpSpPr>
      <p:grpSp>
        <p:nvGrpSpPr>
          <p:cNvPr id="10" name="Shape 10"/>
          <p:cNvGrpSpPr/>
          <p:nvPr/>
        </p:nvGrpSpPr>
        <p:grpSpPr>
          <a:xfrm>
            <a:off x="6098378" y="5"/>
            <a:ext cx="3045625" cy="2030570"/>
            <a:chOff x="6098378" y="5"/>
            <a:chExt cx="3045625" cy="2030570"/>
          </a:xfrm>
        </p:grpSpPr>
        <p:sp>
          <p:nvSpPr>
            <p:cNvPr id="11" name="Shape 11"/>
            <p:cNvSpPr/>
            <p:nvPr/>
          </p:nvSpPr>
          <p:spPr>
            <a:xfrm>
              <a:off x="8128803" y="16"/>
              <a:ext cx="1015200" cy="1015200"/>
            </a:xfrm>
            <a:prstGeom prst="rect">
              <a:avLst/>
            </a:prstGeom>
            <a:solidFill>
              <a:srgbClr val="6D9EEB"/>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 name="Shape 12"/>
            <p:cNvSpPr/>
            <p:nvPr/>
          </p:nvSpPr>
          <p:spPr>
            <a:xfrm flipH="1">
              <a:off x="7113463" y="5"/>
              <a:ext cx="1015200" cy="1015200"/>
            </a:xfrm>
            <a:prstGeom prst="rtTriangle">
              <a:avLst/>
            </a:prstGeom>
            <a:solidFill>
              <a:srgbClr val="A4C2F4"/>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3" name="Shape 13"/>
            <p:cNvSpPr/>
            <p:nvPr/>
          </p:nvSpPr>
          <p:spPr>
            <a:xfrm rot="10800000" flipH="1">
              <a:off x="7113588" y="107"/>
              <a:ext cx="1015200" cy="1015200"/>
            </a:xfrm>
            <a:prstGeom prst="rtTriangle">
              <a:avLst/>
            </a:prstGeom>
            <a:solidFill>
              <a:srgbClr val="C9DAF8"/>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4" name="Shape 14"/>
            <p:cNvSpPr/>
            <p:nvPr/>
          </p:nvSpPr>
          <p:spPr>
            <a:xfrm rot="10800000">
              <a:off x="6098378" y="97"/>
              <a:ext cx="1015200" cy="1015200"/>
            </a:xfrm>
            <a:prstGeom prst="rtTriangle">
              <a:avLst/>
            </a:prstGeom>
            <a:solidFill>
              <a:srgbClr val="6D9EEB"/>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 name="Shape 15"/>
            <p:cNvSpPr/>
            <p:nvPr/>
          </p:nvSpPr>
          <p:spPr>
            <a:xfrm rot="10800000">
              <a:off x="8128789" y="1015375"/>
              <a:ext cx="1015200" cy="1015200"/>
            </a:xfrm>
            <a:prstGeom prst="rtTriangle">
              <a:avLst/>
            </a:prstGeom>
            <a:solidFill>
              <a:srgbClr val="C9DAF8"/>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6" name="Shape 16"/>
          <p:cNvSpPr txBox="1">
            <a:spLocks noGrp="1"/>
          </p:cNvSpPr>
          <p:nvPr>
            <p:ph type="ctrTitle"/>
          </p:nvPr>
        </p:nvSpPr>
        <p:spPr>
          <a:xfrm>
            <a:off x="598100" y="1775222"/>
            <a:ext cx="8222100" cy="838800"/>
          </a:xfrm>
          <a:prstGeom prst="rect">
            <a:avLst/>
          </a:prstGeom>
        </p:spPr>
        <p:txBody>
          <a:bodyPr spcFirstLastPara="1" wrap="square" lIns="91425" tIns="91425" rIns="91425" bIns="91425" anchor="b" anchorCtr="0"/>
          <a:lstStyle>
            <a:lvl1pPr lvl="0" rtl="0">
              <a:spcBef>
                <a:spcPts val="0"/>
              </a:spcBef>
              <a:spcAft>
                <a:spcPts val="0"/>
              </a:spcAft>
              <a:buSzPts val="4800"/>
              <a:buFont typeface="Lobster"/>
              <a:buNone/>
              <a:defRPr sz="4800">
                <a:latin typeface="Lobster"/>
                <a:ea typeface="Lobster"/>
                <a:cs typeface="Lobster"/>
                <a:sym typeface="Lobster"/>
              </a:defRPr>
            </a:lvl1pPr>
            <a:lvl2pPr lvl="1" rtl="0">
              <a:spcBef>
                <a:spcPts val="0"/>
              </a:spcBef>
              <a:spcAft>
                <a:spcPts val="0"/>
              </a:spcAft>
              <a:buClr>
                <a:schemeClr val="lt1"/>
              </a:buClr>
              <a:buSzPts val="4200"/>
              <a:buNone/>
              <a:defRPr sz="4200">
                <a:solidFill>
                  <a:schemeClr val="lt1"/>
                </a:solidFill>
              </a:defRPr>
            </a:lvl2pPr>
            <a:lvl3pPr lvl="2" rtl="0">
              <a:spcBef>
                <a:spcPts val="0"/>
              </a:spcBef>
              <a:spcAft>
                <a:spcPts val="0"/>
              </a:spcAft>
              <a:buClr>
                <a:schemeClr val="lt1"/>
              </a:buClr>
              <a:buSzPts val="4200"/>
              <a:buNone/>
              <a:defRPr sz="4200">
                <a:solidFill>
                  <a:schemeClr val="lt1"/>
                </a:solidFill>
              </a:defRPr>
            </a:lvl3pPr>
            <a:lvl4pPr lvl="3" rtl="0">
              <a:spcBef>
                <a:spcPts val="0"/>
              </a:spcBef>
              <a:spcAft>
                <a:spcPts val="0"/>
              </a:spcAft>
              <a:buClr>
                <a:schemeClr val="lt1"/>
              </a:buClr>
              <a:buSzPts val="4200"/>
              <a:buNone/>
              <a:defRPr sz="4200">
                <a:solidFill>
                  <a:schemeClr val="lt1"/>
                </a:solidFill>
              </a:defRPr>
            </a:lvl4pPr>
            <a:lvl5pPr lvl="4" rtl="0">
              <a:spcBef>
                <a:spcPts val="0"/>
              </a:spcBef>
              <a:spcAft>
                <a:spcPts val="0"/>
              </a:spcAft>
              <a:buClr>
                <a:schemeClr val="lt1"/>
              </a:buClr>
              <a:buSzPts val="4200"/>
              <a:buNone/>
              <a:defRPr sz="4200">
                <a:solidFill>
                  <a:schemeClr val="lt1"/>
                </a:solidFill>
              </a:defRPr>
            </a:lvl5pPr>
            <a:lvl6pPr lvl="5" rtl="0">
              <a:spcBef>
                <a:spcPts val="0"/>
              </a:spcBef>
              <a:spcAft>
                <a:spcPts val="0"/>
              </a:spcAft>
              <a:buClr>
                <a:schemeClr val="lt1"/>
              </a:buClr>
              <a:buSzPts val="4200"/>
              <a:buNone/>
              <a:defRPr sz="4200">
                <a:solidFill>
                  <a:schemeClr val="lt1"/>
                </a:solidFill>
              </a:defRPr>
            </a:lvl6pPr>
            <a:lvl7pPr lvl="6" rtl="0">
              <a:spcBef>
                <a:spcPts val="0"/>
              </a:spcBef>
              <a:spcAft>
                <a:spcPts val="0"/>
              </a:spcAft>
              <a:buClr>
                <a:schemeClr val="lt1"/>
              </a:buClr>
              <a:buSzPts val="4200"/>
              <a:buNone/>
              <a:defRPr sz="4200">
                <a:solidFill>
                  <a:schemeClr val="lt1"/>
                </a:solidFill>
              </a:defRPr>
            </a:lvl7pPr>
            <a:lvl8pPr lvl="7" rtl="0">
              <a:spcBef>
                <a:spcPts val="0"/>
              </a:spcBef>
              <a:spcAft>
                <a:spcPts val="0"/>
              </a:spcAft>
              <a:buClr>
                <a:schemeClr val="lt1"/>
              </a:buClr>
              <a:buSzPts val="4200"/>
              <a:buNone/>
              <a:defRPr sz="4200">
                <a:solidFill>
                  <a:schemeClr val="lt1"/>
                </a:solidFill>
              </a:defRPr>
            </a:lvl8pPr>
            <a:lvl9pPr lvl="8" rtl="0">
              <a:spcBef>
                <a:spcPts val="0"/>
              </a:spcBef>
              <a:spcAft>
                <a:spcPts val="0"/>
              </a:spcAft>
              <a:buClr>
                <a:schemeClr val="lt1"/>
              </a:buClr>
              <a:buSzPts val="4200"/>
              <a:buNone/>
              <a:defRPr sz="4200">
                <a:solidFill>
                  <a:schemeClr val="lt1"/>
                </a:solidFill>
              </a:defRPr>
            </a:lvl9pPr>
          </a:lstStyle>
          <a:p>
            <a:endParaRPr/>
          </a:p>
        </p:txBody>
      </p:sp>
      <p:sp>
        <p:nvSpPr>
          <p:cNvPr id="17" name="Shape 17"/>
          <p:cNvSpPr txBox="1">
            <a:spLocks noGrp="1"/>
          </p:cNvSpPr>
          <p:nvPr>
            <p:ph type="subTitle" idx="1"/>
          </p:nvPr>
        </p:nvSpPr>
        <p:spPr>
          <a:xfrm>
            <a:off x="598088" y="2715913"/>
            <a:ext cx="8222100" cy="432900"/>
          </a:xfrm>
          <a:prstGeom prst="rect">
            <a:avLst/>
          </a:prstGeom>
        </p:spPr>
        <p:txBody>
          <a:bodyPr spcFirstLastPara="1" wrap="square" lIns="91425" tIns="91425" rIns="91425" bIns="91425" anchor="t" anchorCtr="0"/>
          <a:lstStyle>
            <a:lvl1pPr lvl="0" rtl="0">
              <a:lnSpc>
                <a:spcPct val="100000"/>
              </a:lnSpc>
              <a:spcBef>
                <a:spcPts val="0"/>
              </a:spcBef>
              <a:spcAft>
                <a:spcPts val="0"/>
              </a:spcAft>
              <a:buClr>
                <a:schemeClr val="dk1"/>
              </a:buClr>
              <a:buSzPts val="2100"/>
              <a:buFont typeface="Courier New"/>
              <a:buNone/>
              <a:defRPr sz="2100">
                <a:solidFill>
                  <a:schemeClr val="dk1"/>
                </a:solidFill>
                <a:latin typeface="Courier New"/>
                <a:ea typeface="Courier New"/>
                <a:cs typeface="Courier New"/>
                <a:sym typeface="Courier New"/>
              </a:defRPr>
            </a:lvl1pPr>
            <a:lvl2pPr lvl="1" rtl="0">
              <a:lnSpc>
                <a:spcPct val="100000"/>
              </a:lnSpc>
              <a:spcBef>
                <a:spcPts val="0"/>
              </a:spcBef>
              <a:spcAft>
                <a:spcPts val="0"/>
              </a:spcAft>
              <a:buClr>
                <a:schemeClr val="lt1"/>
              </a:buClr>
              <a:buSzPts val="2100"/>
              <a:buNone/>
              <a:defRPr sz="2100">
                <a:solidFill>
                  <a:schemeClr val="lt1"/>
                </a:solidFill>
              </a:defRPr>
            </a:lvl2pPr>
            <a:lvl3pPr lvl="2" rtl="0">
              <a:lnSpc>
                <a:spcPct val="100000"/>
              </a:lnSpc>
              <a:spcBef>
                <a:spcPts val="0"/>
              </a:spcBef>
              <a:spcAft>
                <a:spcPts val="0"/>
              </a:spcAft>
              <a:buClr>
                <a:schemeClr val="lt1"/>
              </a:buClr>
              <a:buSzPts val="2100"/>
              <a:buNone/>
              <a:defRPr sz="2100">
                <a:solidFill>
                  <a:schemeClr val="lt1"/>
                </a:solidFill>
              </a:defRPr>
            </a:lvl3pPr>
            <a:lvl4pPr lvl="3" rtl="0">
              <a:lnSpc>
                <a:spcPct val="100000"/>
              </a:lnSpc>
              <a:spcBef>
                <a:spcPts val="0"/>
              </a:spcBef>
              <a:spcAft>
                <a:spcPts val="0"/>
              </a:spcAft>
              <a:buClr>
                <a:schemeClr val="lt1"/>
              </a:buClr>
              <a:buSzPts val="2100"/>
              <a:buNone/>
              <a:defRPr sz="2100">
                <a:solidFill>
                  <a:schemeClr val="lt1"/>
                </a:solidFill>
              </a:defRPr>
            </a:lvl4pPr>
            <a:lvl5pPr lvl="4" rtl="0">
              <a:lnSpc>
                <a:spcPct val="100000"/>
              </a:lnSpc>
              <a:spcBef>
                <a:spcPts val="0"/>
              </a:spcBef>
              <a:spcAft>
                <a:spcPts val="0"/>
              </a:spcAft>
              <a:buClr>
                <a:schemeClr val="lt1"/>
              </a:buClr>
              <a:buSzPts val="2100"/>
              <a:buNone/>
              <a:defRPr sz="2100">
                <a:solidFill>
                  <a:schemeClr val="lt1"/>
                </a:solidFill>
              </a:defRPr>
            </a:lvl5pPr>
            <a:lvl6pPr lvl="5" rtl="0">
              <a:lnSpc>
                <a:spcPct val="100000"/>
              </a:lnSpc>
              <a:spcBef>
                <a:spcPts val="0"/>
              </a:spcBef>
              <a:spcAft>
                <a:spcPts val="0"/>
              </a:spcAft>
              <a:buClr>
                <a:schemeClr val="lt1"/>
              </a:buClr>
              <a:buSzPts val="2100"/>
              <a:buNone/>
              <a:defRPr sz="2100">
                <a:solidFill>
                  <a:schemeClr val="lt1"/>
                </a:solidFill>
              </a:defRPr>
            </a:lvl6pPr>
            <a:lvl7pPr lvl="6" rtl="0">
              <a:lnSpc>
                <a:spcPct val="100000"/>
              </a:lnSpc>
              <a:spcBef>
                <a:spcPts val="0"/>
              </a:spcBef>
              <a:spcAft>
                <a:spcPts val="0"/>
              </a:spcAft>
              <a:buClr>
                <a:schemeClr val="lt1"/>
              </a:buClr>
              <a:buSzPts val="2100"/>
              <a:buNone/>
              <a:defRPr sz="2100">
                <a:solidFill>
                  <a:schemeClr val="lt1"/>
                </a:solidFill>
              </a:defRPr>
            </a:lvl7pPr>
            <a:lvl8pPr lvl="7" rtl="0">
              <a:lnSpc>
                <a:spcPct val="100000"/>
              </a:lnSpc>
              <a:spcBef>
                <a:spcPts val="0"/>
              </a:spcBef>
              <a:spcAft>
                <a:spcPts val="0"/>
              </a:spcAft>
              <a:buClr>
                <a:schemeClr val="lt1"/>
              </a:buClr>
              <a:buSzPts val="2100"/>
              <a:buNone/>
              <a:defRPr sz="2100">
                <a:solidFill>
                  <a:schemeClr val="lt1"/>
                </a:solidFill>
              </a:defRPr>
            </a:lvl8pPr>
            <a:lvl9pPr lvl="8" rtl="0">
              <a:lnSpc>
                <a:spcPct val="100000"/>
              </a:lnSpc>
              <a:spcBef>
                <a:spcPts val="0"/>
              </a:spcBef>
              <a:spcAft>
                <a:spcPts val="0"/>
              </a:spcAft>
              <a:buClr>
                <a:schemeClr val="lt1"/>
              </a:buClr>
              <a:buSzPts val="2100"/>
              <a:buNone/>
              <a:defRPr sz="2100">
                <a:solidFill>
                  <a:schemeClr val="lt1"/>
                </a:solidFill>
              </a:defRPr>
            </a:lvl9pPr>
          </a:lstStyle>
          <a:p>
            <a:endParaRPr/>
          </a:p>
        </p:txBody>
      </p:sp>
      <p:sp>
        <p:nvSpPr>
          <p:cNvPr id="18" name="Shape 18"/>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C9DAF8">
            <a:alpha val="40750"/>
          </a:srgbClr>
        </a:solidFill>
        <a:effectLst/>
      </p:bgPr>
    </p:bg>
    <p:spTree>
      <p:nvGrpSpPr>
        <p:cNvPr id="1" name="Shape 19"/>
        <p:cNvGrpSpPr/>
        <p:nvPr/>
      </p:nvGrpSpPr>
      <p:grpSpPr>
        <a:xfrm>
          <a:off x="0" y="0"/>
          <a:ext cx="0" cy="0"/>
          <a:chOff x="0" y="0"/>
          <a:chExt cx="0" cy="0"/>
        </a:xfrm>
      </p:grpSpPr>
      <p:grpSp>
        <p:nvGrpSpPr>
          <p:cNvPr id="20" name="Shape 20"/>
          <p:cNvGrpSpPr/>
          <p:nvPr/>
        </p:nvGrpSpPr>
        <p:grpSpPr>
          <a:xfrm>
            <a:off x="6098378" y="5"/>
            <a:ext cx="3045625" cy="2030570"/>
            <a:chOff x="6098378" y="5"/>
            <a:chExt cx="3045625" cy="2030570"/>
          </a:xfrm>
        </p:grpSpPr>
        <p:sp>
          <p:nvSpPr>
            <p:cNvPr id="21" name="Shape 21"/>
            <p:cNvSpPr/>
            <p:nvPr/>
          </p:nvSpPr>
          <p:spPr>
            <a:xfrm>
              <a:off x="8128803" y="16"/>
              <a:ext cx="1015200" cy="1015200"/>
            </a:xfrm>
            <a:prstGeom prst="rect">
              <a:avLst/>
            </a:prstGeom>
            <a:solidFill>
              <a:srgbClr val="6D9EEB"/>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2" name="Shape 22"/>
            <p:cNvSpPr/>
            <p:nvPr/>
          </p:nvSpPr>
          <p:spPr>
            <a:xfrm flipH="1">
              <a:off x="7113463" y="5"/>
              <a:ext cx="1015200" cy="1015200"/>
            </a:xfrm>
            <a:prstGeom prst="rtTriangle">
              <a:avLst/>
            </a:prstGeom>
            <a:solidFill>
              <a:srgbClr val="A4C2F4"/>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3" name="Shape 23"/>
            <p:cNvSpPr/>
            <p:nvPr/>
          </p:nvSpPr>
          <p:spPr>
            <a:xfrm rot="10800000" flipH="1">
              <a:off x="7113588" y="107"/>
              <a:ext cx="1015200" cy="1015200"/>
            </a:xfrm>
            <a:prstGeom prst="rtTriangle">
              <a:avLst/>
            </a:prstGeom>
            <a:solidFill>
              <a:srgbClr val="C9DAF8"/>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4" name="Shape 24"/>
            <p:cNvSpPr/>
            <p:nvPr/>
          </p:nvSpPr>
          <p:spPr>
            <a:xfrm rot="10800000">
              <a:off x="6098378" y="97"/>
              <a:ext cx="1015200" cy="1015200"/>
            </a:xfrm>
            <a:prstGeom prst="rtTriangle">
              <a:avLst/>
            </a:prstGeom>
            <a:solidFill>
              <a:srgbClr val="6D9EEB"/>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5" name="Shape 25"/>
            <p:cNvSpPr/>
            <p:nvPr/>
          </p:nvSpPr>
          <p:spPr>
            <a:xfrm rot="10800000">
              <a:off x="8128789" y="1015375"/>
              <a:ext cx="1015200" cy="1015200"/>
            </a:xfrm>
            <a:prstGeom prst="rtTriangle">
              <a:avLst/>
            </a:prstGeom>
            <a:solidFill>
              <a:srgbClr val="C9DAF8"/>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26" name="Shape 26"/>
          <p:cNvSpPr txBox="1">
            <a:spLocks noGrp="1"/>
          </p:cNvSpPr>
          <p:nvPr>
            <p:ph type="title"/>
          </p:nvPr>
        </p:nvSpPr>
        <p:spPr>
          <a:xfrm>
            <a:off x="598100" y="2152347"/>
            <a:ext cx="8222100" cy="838800"/>
          </a:xfrm>
          <a:prstGeom prst="rect">
            <a:avLst/>
          </a:prstGeom>
        </p:spPr>
        <p:txBody>
          <a:bodyPr spcFirstLastPara="1" wrap="square" lIns="91425" tIns="91425" rIns="91425" bIns="91425" anchor="ctr" anchorCtr="0"/>
          <a:lstStyle>
            <a:lvl1pPr lvl="0" rtl="0">
              <a:spcBef>
                <a:spcPts val="0"/>
              </a:spcBef>
              <a:spcAft>
                <a:spcPts val="0"/>
              </a:spcAft>
              <a:buSzPts val="4800"/>
              <a:buFont typeface="Lobster"/>
              <a:buNone/>
              <a:defRPr sz="4800">
                <a:latin typeface="Lobster"/>
                <a:ea typeface="Lobster"/>
                <a:cs typeface="Lobster"/>
                <a:sym typeface="Lobster"/>
              </a:defRPr>
            </a:lvl1pPr>
            <a:lvl2pPr lvl="1" rtl="0">
              <a:spcBef>
                <a:spcPts val="0"/>
              </a:spcBef>
              <a:spcAft>
                <a:spcPts val="0"/>
              </a:spcAft>
              <a:buClr>
                <a:schemeClr val="lt1"/>
              </a:buClr>
              <a:buSzPts val="4200"/>
              <a:buNone/>
              <a:defRPr sz="4200">
                <a:solidFill>
                  <a:schemeClr val="lt1"/>
                </a:solidFill>
              </a:defRPr>
            </a:lvl2pPr>
            <a:lvl3pPr lvl="2" rtl="0">
              <a:spcBef>
                <a:spcPts val="0"/>
              </a:spcBef>
              <a:spcAft>
                <a:spcPts val="0"/>
              </a:spcAft>
              <a:buClr>
                <a:schemeClr val="lt1"/>
              </a:buClr>
              <a:buSzPts val="4200"/>
              <a:buNone/>
              <a:defRPr sz="4200">
                <a:solidFill>
                  <a:schemeClr val="lt1"/>
                </a:solidFill>
              </a:defRPr>
            </a:lvl3pPr>
            <a:lvl4pPr lvl="3" rtl="0">
              <a:spcBef>
                <a:spcPts val="0"/>
              </a:spcBef>
              <a:spcAft>
                <a:spcPts val="0"/>
              </a:spcAft>
              <a:buClr>
                <a:schemeClr val="lt1"/>
              </a:buClr>
              <a:buSzPts val="4200"/>
              <a:buNone/>
              <a:defRPr sz="4200">
                <a:solidFill>
                  <a:schemeClr val="lt1"/>
                </a:solidFill>
              </a:defRPr>
            </a:lvl4pPr>
            <a:lvl5pPr lvl="4" rtl="0">
              <a:spcBef>
                <a:spcPts val="0"/>
              </a:spcBef>
              <a:spcAft>
                <a:spcPts val="0"/>
              </a:spcAft>
              <a:buClr>
                <a:schemeClr val="lt1"/>
              </a:buClr>
              <a:buSzPts val="4200"/>
              <a:buNone/>
              <a:defRPr sz="4200">
                <a:solidFill>
                  <a:schemeClr val="lt1"/>
                </a:solidFill>
              </a:defRPr>
            </a:lvl5pPr>
            <a:lvl6pPr lvl="5" rtl="0">
              <a:spcBef>
                <a:spcPts val="0"/>
              </a:spcBef>
              <a:spcAft>
                <a:spcPts val="0"/>
              </a:spcAft>
              <a:buClr>
                <a:schemeClr val="lt1"/>
              </a:buClr>
              <a:buSzPts val="4200"/>
              <a:buNone/>
              <a:defRPr sz="4200">
                <a:solidFill>
                  <a:schemeClr val="lt1"/>
                </a:solidFill>
              </a:defRPr>
            </a:lvl6pPr>
            <a:lvl7pPr lvl="6" rtl="0">
              <a:spcBef>
                <a:spcPts val="0"/>
              </a:spcBef>
              <a:spcAft>
                <a:spcPts val="0"/>
              </a:spcAft>
              <a:buClr>
                <a:schemeClr val="lt1"/>
              </a:buClr>
              <a:buSzPts val="4200"/>
              <a:buNone/>
              <a:defRPr sz="4200">
                <a:solidFill>
                  <a:schemeClr val="lt1"/>
                </a:solidFill>
              </a:defRPr>
            </a:lvl7pPr>
            <a:lvl8pPr lvl="7" rtl="0">
              <a:spcBef>
                <a:spcPts val="0"/>
              </a:spcBef>
              <a:spcAft>
                <a:spcPts val="0"/>
              </a:spcAft>
              <a:buClr>
                <a:schemeClr val="lt1"/>
              </a:buClr>
              <a:buSzPts val="4200"/>
              <a:buNone/>
              <a:defRPr sz="4200">
                <a:solidFill>
                  <a:schemeClr val="lt1"/>
                </a:solidFill>
              </a:defRPr>
            </a:lvl8pPr>
            <a:lvl9pPr lvl="8" rtl="0">
              <a:spcBef>
                <a:spcPts val="0"/>
              </a:spcBef>
              <a:spcAft>
                <a:spcPts val="0"/>
              </a:spcAft>
              <a:buClr>
                <a:schemeClr val="lt1"/>
              </a:buClr>
              <a:buSzPts val="4200"/>
              <a:buNone/>
              <a:defRPr sz="4200">
                <a:solidFill>
                  <a:schemeClr val="lt1"/>
                </a:solidFill>
              </a:defRPr>
            </a:lvl9pPr>
          </a:lstStyle>
          <a:p>
            <a:endParaRPr/>
          </a:p>
        </p:txBody>
      </p:sp>
      <p:sp>
        <p:nvSpPr>
          <p:cNvPr id="27" name="Shape 27"/>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8"/>
        <p:cNvGrpSpPr/>
        <p:nvPr/>
      </p:nvGrpSpPr>
      <p:grpSpPr>
        <a:xfrm>
          <a:off x="0" y="0"/>
          <a:ext cx="0" cy="0"/>
          <a:chOff x="0" y="0"/>
          <a:chExt cx="0" cy="0"/>
        </a:xfrm>
      </p:grpSpPr>
      <p:sp>
        <p:nvSpPr>
          <p:cNvPr id="29" name="Shape 29"/>
          <p:cNvSpPr/>
          <p:nvPr/>
        </p:nvSpPr>
        <p:spPr>
          <a:xfrm>
            <a:off x="8154895" y="3903669"/>
            <a:ext cx="989100" cy="987900"/>
          </a:xfrm>
          <a:prstGeom prst="rtTriangle">
            <a:avLst/>
          </a:prstGeom>
          <a:solidFill>
            <a:srgbClr val="C9DAF8"/>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0" name="Shape 30"/>
          <p:cNvSpPr/>
          <p:nvPr/>
        </p:nvSpPr>
        <p:spPr>
          <a:xfrm flipH="1">
            <a:off x="6181163" y="3903669"/>
            <a:ext cx="989100" cy="987900"/>
          </a:xfrm>
          <a:prstGeom prst="rtTriangle">
            <a:avLst/>
          </a:prstGeom>
          <a:solidFill>
            <a:srgbClr val="C9DAF8"/>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1" name="Shape 31"/>
          <p:cNvSpPr/>
          <p:nvPr/>
        </p:nvSpPr>
        <p:spPr>
          <a:xfrm>
            <a:off x="7170274" y="3903669"/>
            <a:ext cx="989100" cy="987900"/>
          </a:xfrm>
          <a:prstGeom prst="rect">
            <a:avLst/>
          </a:prstGeom>
          <a:solidFill>
            <a:srgbClr val="A4C2F4"/>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2" name="Shape 32"/>
          <p:cNvSpPr/>
          <p:nvPr/>
        </p:nvSpPr>
        <p:spPr>
          <a:xfrm rot="10800000">
            <a:off x="8154757" y="3903682"/>
            <a:ext cx="989100" cy="987900"/>
          </a:xfrm>
          <a:prstGeom prst="rtTriangle">
            <a:avLst/>
          </a:prstGeom>
          <a:solidFill>
            <a:srgbClr val="6D9EEB"/>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3" name="Shape 33"/>
          <p:cNvSpPr/>
          <p:nvPr/>
        </p:nvSpPr>
        <p:spPr>
          <a:xfrm>
            <a:off x="0" y="4891594"/>
            <a:ext cx="9144000" cy="252000"/>
          </a:xfrm>
          <a:prstGeom prst="rect">
            <a:avLst/>
          </a:prstGeom>
          <a:solidFill>
            <a:srgbClr val="C9DAF8">
              <a:alpha val="40750"/>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4" name="Shape 34"/>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lstStyle>
            <a:lvl1pPr lvl="0" rtl="0">
              <a:spcBef>
                <a:spcPts val="0"/>
              </a:spcBef>
              <a:spcAft>
                <a:spcPts val="0"/>
              </a:spcAft>
              <a:buSzPts val="3000"/>
              <a:buFont typeface="Lobster"/>
              <a:buNone/>
              <a:defRPr>
                <a:latin typeface="Lobster"/>
                <a:ea typeface="Lobster"/>
                <a:cs typeface="Lobster"/>
                <a:sym typeface="Lobster"/>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5" name="Shape 35"/>
          <p:cNvSpPr txBox="1">
            <a:spLocks noGrp="1"/>
          </p:cNvSpPr>
          <p:nvPr>
            <p:ph type="body" idx="1"/>
          </p:nvPr>
        </p:nvSpPr>
        <p:spPr>
          <a:xfrm>
            <a:off x="311700" y="1229875"/>
            <a:ext cx="8520600" cy="3339000"/>
          </a:xfrm>
          <a:prstGeom prst="rect">
            <a:avLst/>
          </a:prstGeom>
        </p:spPr>
        <p:txBody>
          <a:bodyPr spcFirstLastPara="1" wrap="square" lIns="91425" tIns="91425" rIns="91425" bIns="91425" anchor="t" anchorCtr="0"/>
          <a:lstStyle>
            <a:lvl1pPr marL="457200" lvl="0" indent="-342900" rtl="0">
              <a:spcBef>
                <a:spcPts val="0"/>
              </a:spcBef>
              <a:spcAft>
                <a:spcPts val="0"/>
              </a:spcAft>
              <a:buClr>
                <a:schemeClr val="dk1"/>
              </a:buClr>
              <a:buSzPts val="1800"/>
              <a:buChar char="●"/>
              <a:defRPr>
                <a:solidFill>
                  <a:schemeClr val="dk1"/>
                </a:solidFill>
              </a:defRPr>
            </a:lvl1pPr>
            <a:lvl2pPr marL="914400" lvl="1" indent="-317500" rtl="0">
              <a:spcBef>
                <a:spcPts val="1600"/>
              </a:spcBef>
              <a:spcAft>
                <a:spcPts val="0"/>
              </a:spcAft>
              <a:buClr>
                <a:schemeClr val="dk1"/>
              </a:buClr>
              <a:buSzPts val="1400"/>
              <a:buChar char="○"/>
              <a:defRPr>
                <a:solidFill>
                  <a:schemeClr val="dk1"/>
                </a:solidFill>
              </a:defRPr>
            </a:lvl2pPr>
            <a:lvl3pPr marL="1371600" lvl="2" indent="-317500" rtl="0">
              <a:spcBef>
                <a:spcPts val="1600"/>
              </a:spcBef>
              <a:spcAft>
                <a:spcPts val="0"/>
              </a:spcAft>
              <a:buClr>
                <a:schemeClr val="dk1"/>
              </a:buClr>
              <a:buSzPts val="1400"/>
              <a:buChar char="■"/>
              <a:defRPr>
                <a:solidFill>
                  <a:schemeClr val="dk1"/>
                </a:solidFill>
              </a:defRPr>
            </a:lvl3pPr>
            <a:lvl4pPr marL="1828800" lvl="3" indent="-317500" rtl="0">
              <a:spcBef>
                <a:spcPts val="1600"/>
              </a:spcBef>
              <a:spcAft>
                <a:spcPts val="0"/>
              </a:spcAft>
              <a:buClr>
                <a:schemeClr val="dk1"/>
              </a:buClr>
              <a:buSzPts val="1400"/>
              <a:buChar char="●"/>
              <a:defRPr>
                <a:solidFill>
                  <a:schemeClr val="dk1"/>
                </a:solidFill>
              </a:defRPr>
            </a:lvl4pPr>
            <a:lvl5pPr marL="2286000" lvl="4" indent="-317500" rtl="0">
              <a:spcBef>
                <a:spcPts val="1600"/>
              </a:spcBef>
              <a:spcAft>
                <a:spcPts val="0"/>
              </a:spcAft>
              <a:buClr>
                <a:schemeClr val="dk1"/>
              </a:buClr>
              <a:buSzPts val="1400"/>
              <a:buChar char="○"/>
              <a:defRPr>
                <a:solidFill>
                  <a:schemeClr val="dk1"/>
                </a:solidFill>
              </a:defRPr>
            </a:lvl5pPr>
            <a:lvl6pPr marL="2743200" lvl="5" indent="-317500" rtl="0">
              <a:spcBef>
                <a:spcPts val="1600"/>
              </a:spcBef>
              <a:spcAft>
                <a:spcPts val="0"/>
              </a:spcAft>
              <a:buClr>
                <a:schemeClr val="dk1"/>
              </a:buClr>
              <a:buSzPts val="1400"/>
              <a:buChar char="■"/>
              <a:defRPr>
                <a:solidFill>
                  <a:schemeClr val="dk1"/>
                </a:solidFill>
              </a:defRPr>
            </a:lvl6pPr>
            <a:lvl7pPr marL="3200400" lvl="6" indent="-317500" rtl="0">
              <a:spcBef>
                <a:spcPts val="1600"/>
              </a:spcBef>
              <a:spcAft>
                <a:spcPts val="0"/>
              </a:spcAft>
              <a:buClr>
                <a:schemeClr val="dk1"/>
              </a:buClr>
              <a:buSzPts val="1400"/>
              <a:buChar char="●"/>
              <a:defRPr>
                <a:solidFill>
                  <a:schemeClr val="dk1"/>
                </a:solidFill>
              </a:defRPr>
            </a:lvl7pPr>
            <a:lvl8pPr marL="3657600" lvl="7" indent="-317500" rtl="0">
              <a:spcBef>
                <a:spcPts val="1600"/>
              </a:spcBef>
              <a:spcAft>
                <a:spcPts val="0"/>
              </a:spcAft>
              <a:buClr>
                <a:schemeClr val="dk1"/>
              </a:buClr>
              <a:buSzPts val="1400"/>
              <a:buChar char="○"/>
              <a:defRPr>
                <a:solidFill>
                  <a:schemeClr val="dk1"/>
                </a:solidFill>
              </a:defRPr>
            </a:lvl8pPr>
            <a:lvl9pPr marL="4114800" lvl="8" indent="-317500" rtl="0">
              <a:spcBef>
                <a:spcPts val="1600"/>
              </a:spcBef>
              <a:spcAft>
                <a:spcPts val="1600"/>
              </a:spcAft>
              <a:buClr>
                <a:schemeClr val="dk1"/>
              </a:buClr>
              <a:buSzPts val="1400"/>
              <a:buChar char="■"/>
              <a:defRPr>
                <a:solidFill>
                  <a:schemeClr val="dk1"/>
                </a:solidFill>
              </a:defRPr>
            </a:lvl9pPr>
          </a:lstStyle>
          <a:p>
            <a:endParaRPr/>
          </a:p>
        </p:txBody>
      </p:sp>
      <p:sp>
        <p:nvSpPr>
          <p:cNvPr id="36" name="Shape 36"/>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lstStyle>
            <a:lvl1pPr lvl="0" rtl="0">
              <a:spcBef>
                <a:spcPts val="0"/>
              </a:spcBef>
              <a:spcAft>
                <a:spcPts val="0"/>
              </a:spcAft>
              <a:buSzPts val="3000"/>
              <a:buFont typeface="Lobster"/>
              <a:buNone/>
              <a:defRPr>
                <a:latin typeface="Lobster"/>
                <a:ea typeface="Lobster"/>
                <a:cs typeface="Lobster"/>
                <a:sym typeface="Lobster"/>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9" name="Shape 39"/>
          <p:cNvSpPr txBox="1">
            <a:spLocks noGrp="1"/>
          </p:cNvSpPr>
          <p:nvPr>
            <p:ph type="body" idx="1"/>
          </p:nvPr>
        </p:nvSpPr>
        <p:spPr>
          <a:xfrm>
            <a:off x="311700" y="1229975"/>
            <a:ext cx="3999900" cy="3339000"/>
          </a:xfrm>
          <a:prstGeom prst="rect">
            <a:avLst/>
          </a:prstGeom>
        </p:spPr>
        <p:txBody>
          <a:bodyPr spcFirstLastPara="1" wrap="square" lIns="91425" tIns="91425" rIns="91425" bIns="91425" anchor="t" anchorCtr="0"/>
          <a:lstStyle>
            <a:lvl1pPr marL="457200" lvl="0" indent="-317500" rtl="0">
              <a:spcBef>
                <a:spcPts val="0"/>
              </a:spcBef>
              <a:spcAft>
                <a:spcPts val="0"/>
              </a:spcAft>
              <a:buClr>
                <a:schemeClr val="dk1"/>
              </a:buClr>
              <a:buSzPts val="1400"/>
              <a:buChar char="●"/>
              <a:defRPr sz="1400">
                <a:solidFill>
                  <a:schemeClr val="dk1"/>
                </a:solidFill>
              </a:defRPr>
            </a:lvl1pPr>
            <a:lvl2pPr marL="914400" lvl="1" indent="-304800" rtl="0">
              <a:spcBef>
                <a:spcPts val="1600"/>
              </a:spcBef>
              <a:spcAft>
                <a:spcPts val="0"/>
              </a:spcAft>
              <a:buClr>
                <a:schemeClr val="dk1"/>
              </a:buClr>
              <a:buSzPts val="1200"/>
              <a:buChar char="○"/>
              <a:defRPr sz="1200">
                <a:solidFill>
                  <a:schemeClr val="dk1"/>
                </a:solidFill>
              </a:defRPr>
            </a:lvl2pPr>
            <a:lvl3pPr marL="1371600" lvl="2" indent="-304800" rtl="0">
              <a:spcBef>
                <a:spcPts val="1600"/>
              </a:spcBef>
              <a:spcAft>
                <a:spcPts val="0"/>
              </a:spcAft>
              <a:buClr>
                <a:schemeClr val="dk1"/>
              </a:buClr>
              <a:buSzPts val="1200"/>
              <a:buChar char="■"/>
              <a:defRPr sz="1200">
                <a:solidFill>
                  <a:schemeClr val="dk1"/>
                </a:solidFill>
              </a:defRPr>
            </a:lvl3pPr>
            <a:lvl4pPr marL="1828800" lvl="3" indent="-304800" rtl="0">
              <a:spcBef>
                <a:spcPts val="1600"/>
              </a:spcBef>
              <a:spcAft>
                <a:spcPts val="0"/>
              </a:spcAft>
              <a:buClr>
                <a:schemeClr val="dk1"/>
              </a:buClr>
              <a:buSzPts val="1200"/>
              <a:buChar char="●"/>
              <a:defRPr sz="1200">
                <a:solidFill>
                  <a:schemeClr val="dk1"/>
                </a:solidFill>
              </a:defRPr>
            </a:lvl4pPr>
            <a:lvl5pPr marL="2286000" lvl="4" indent="-304800" rtl="0">
              <a:spcBef>
                <a:spcPts val="1600"/>
              </a:spcBef>
              <a:spcAft>
                <a:spcPts val="0"/>
              </a:spcAft>
              <a:buClr>
                <a:schemeClr val="dk1"/>
              </a:buClr>
              <a:buSzPts val="1200"/>
              <a:buChar char="○"/>
              <a:defRPr sz="1200">
                <a:solidFill>
                  <a:schemeClr val="dk1"/>
                </a:solidFill>
              </a:defRPr>
            </a:lvl5pPr>
            <a:lvl6pPr marL="2743200" lvl="5" indent="-304800" rtl="0">
              <a:spcBef>
                <a:spcPts val="1600"/>
              </a:spcBef>
              <a:spcAft>
                <a:spcPts val="0"/>
              </a:spcAft>
              <a:buClr>
                <a:schemeClr val="dk1"/>
              </a:buClr>
              <a:buSzPts val="1200"/>
              <a:buChar char="■"/>
              <a:defRPr sz="1200">
                <a:solidFill>
                  <a:schemeClr val="dk1"/>
                </a:solidFill>
              </a:defRPr>
            </a:lvl6pPr>
            <a:lvl7pPr marL="3200400" lvl="6" indent="-304800" rtl="0">
              <a:spcBef>
                <a:spcPts val="1600"/>
              </a:spcBef>
              <a:spcAft>
                <a:spcPts val="0"/>
              </a:spcAft>
              <a:buClr>
                <a:schemeClr val="dk1"/>
              </a:buClr>
              <a:buSzPts val="1200"/>
              <a:buChar char="●"/>
              <a:defRPr sz="1200">
                <a:solidFill>
                  <a:schemeClr val="dk1"/>
                </a:solidFill>
              </a:defRPr>
            </a:lvl7pPr>
            <a:lvl8pPr marL="3657600" lvl="7" indent="-304800" rtl="0">
              <a:spcBef>
                <a:spcPts val="1600"/>
              </a:spcBef>
              <a:spcAft>
                <a:spcPts val="0"/>
              </a:spcAft>
              <a:buClr>
                <a:schemeClr val="dk1"/>
              </a:buClr>
              <a:buSzPts val="1200"/>
              <a:buChar char="○"/>
              <a:defRPr sz="1200">
                <a:solidFill>
                  <a:schemeClr val="dk1"/>
                </a:solidFill>
              </a:defRPr>
            </a:lvl8pPr>
            <a:lvl9pPr marL="4114800" lvl="8" indent="-304800" rtl="0">
              <a:spcBef>
                <a:spcPts val="1600"/>
              </a:spcBef>
              <a:spcAft>
                <a:spcPts val="1600"/>
              </a:spcAft>
              <a:buClr>
                <a:schemeClr val="dk1"/>
              </a:buClr>
              <a:buSzPts val="1200"/>
              <a:buChar char="■"/>
              <a:defRPr sz="1200">
                <a:solidFill>
                  <a:schemeClr val="dk1"/>
                </a:solidFill>
              </a:defRPr>
            </a:lvl9pPr>
          </a:lstStyle>
          <a:p>
            <a:endParaRPr/>
          </a:p>
        </p:txBody>
      </p:sp>
      <p:sp>
        <p:nvSpPr>
          <p:cNvPr id="40" name="Shape 40"/>
          <p:cNvSpPr txBox="1">
            <a:spLocks noGrp="1"/>
          </p:cNvSpPr>
          <p:nvPr>
            <p:ph type="body" idx="2"/>
          </p:nvPr>
        </p:nvSpPr>
        <p:spPr>
          <a:xfrm>
            <a:off x="4832400" y="1229975"/>
            <a:ext cx="3999900" cy="3339000"/>
          </a:xfrm>
          <a:prstGeom prst="rect">
            <a:avLst/>
          </a:prstGeom>
        </p:spPr>
        <p:txBody>
          <a:bodyPr spcFirstLastPara="1" wrap="square" lIns="91425" tIns="91425" rIns="91425" bIns="91425" anchor="t" anchorCtr="0"/>
          <a:lstStyle>
            <a:lvl1pPr marL="457200" lvl="0" indent="-317500" rtl="0">
              <a:spcBef>
                <a:spcPts val="0"/>
              </a:spcBef>
              <a:spcAft>
                <a:spcPts val="0"/>
              </a:spcAft>
              <a:buClr>
                <a:schemeClr val="dk1"/>
              </a:buClr>
              <a:buSzPts val="1400"/>
              <a:buChar char="●"/>
              <a:defRPr sz="1400">
                <a:solidFill>
                  <a:schemeClr val="dk1"/>
                </a:solidFill>
              </a:defRPr>
            </a:lvl1pPr>
            <a:lvl2pPr marL="914400" lvl="1" indent="-304800" rtl="0">
              <a:spcBef>
                <a:spcPts val="1600"/>
              </a:spcBef>
              <a:spcAft>
                <a:spcPts val="0"/>
              </a:spcAft>
              <a:buClr>
                <a:schemeClr val="dk1"/>
              </a:buClr>
              <a:buSzPts val="1200"/>
              <a:buChar char="○"/>
              <a:defRPr sz="1200">
                <a:solidFill>
                  <a:schemeClr val="dk1"/>
                </a:solidFill>
              </a:defRPr>
            </a:lvl2pPr>
            <a:lvl3pPr marL="1371600" lvl="2" indent="-304800" rtl="0">
              <a:spcBef>
                <a:spcPts val="1600"/>
              </a:spcBef>
              <a:spcAft>
                <a:spcPts val="0"/>
              </a:spcAft>
              <a:buClr>
                <a:schemeClr val="dk1"/>
              </a:buClr>
              <a:buSzPts val="1200"/>
              <a:buChar char="■"/>
              <a:defRPr sz="1200">
                <a:solidFill>
                  <a:schemeClr val="dk1"/>
                </a:solidFill>
              </a:defRPr>
            </a:lvl3pPr>
            <a:lvl4pPr marL="1828800" lvl="3" indent="-304800" rtl="0">
              <a:spcBef>
                <a:spcPts val="1600"/>
              </a:spcBef>
              <a:spcAft>
                <a:spcPts val="0"/>
              </a:spcAft>
              <a:buClr>
                <a:schemeClr val="dk1"/>
              </a:buClr>
              <a:buSzPts val="1200"/>
              <a:buChar char="●"/>
              <a:defRPr sz="1200">
                <a:solidFill>
                  <a:schemeClr val="dk1"/>
                </a:solidFill>
              </a:defRPr>
            </a:lvl4pPr>
            <a:lvl5pPr marL="2286000" lvl="4" indent="-304800" rtl="0">
              <a:spcBef>
                <a:spcPts val="1600"/>
              </a:spcBef>
              <a:spcAft>
                <a:spcPts val="0"/>
              </a:spcAft>
              <a:buClr>
                <a:schemeClr val="dk1"/>
              </a:buClr>
              <a:buSzPts val="1200"/>
              <a:buChar char="○"/>
              <a:defRPr sz="1200">
                <a:solidFill>
                  <a:schemeClr val="dk1"/>
                </a:solidFill>
              </a:defRPr>
            </a:lvl5pPr>
            <a:lvl6pPr marL="2743200" lvl="5" indent="-304800" rtl="0">
              <a:spcBef>
                <a:spcPts val="1600"/>
              </a:spcBef>
              <a:spcAft>
                <a:spcPts val="0"/>
              </a:spcAft>
              <a:buClr>
                <a:schemeClr val="dk1"/>
              </a:buClr>
              <a:buSzPts val="1200"/>
              <a:buChar char="■"/>
              <a:defRPr sz="1200">
                <a:solidFill>
                  <a:schemeClr val="dk1"/>
                </a:solidFill>
              </a:defRPr>
            </a:lvl6pPr>
            <a:lvl7pPr marL="3200400" lvl="6" indent="-304800" rtl="0">
              <a:spcBef>
                <a:spcPts val="1600"/>
              </a:spcBef>
              <a:spcAft>
                <a:spcPts val="0"/>
              </a:spcAft>
              <a:buClr>
                <a:schemeClr val="dk1"/>
              </a:buClr>
              <a:buSzPts val="1200"/>
              <a:buChar char="●"/>
              <a:defRPr sz="1200">
                <a:solidFill>
                  <a:schemeClr val="dk1"/>
                </a:solidFill>
              </a:defRPr>
            </a:lvl7pPr>
            <a:lvl8pPr marL="3657600" lvl="7" indent="-304800" rtl="0">
              <a:spcBef>
                <a:spcPts val="1600"/>
              </a:spcBef>
              <a:spcAft>
                <a:spcPts val="0"/>
              </a:spcAft>
              <a:buClr>
                <a:schemeClr val="dk1"/>
              </a:buClr>
              <a:buSzPts val="1200"/>
              <a:buChar char="○"/>
              <a:defRPr sz="1200">
                <a:solidFill>
                  <a:schemeClr val="dk1"/>
                </a:solidFill>
              </a:defRPr>
            </a:lvl8pPr>
            <a:lvl9pPr marL="4114800" lvl="8" indent="-304800" rtl="0">
              <a:spcBef>
                <a:spcPts val="1600"/>
              </a:spcBef>
              <a:spcAft>
                <a:spcPts val="1600"/>
              </a:spcAft>
              <a:buClr>
                <a:schemeClr val="dk1"/>
              </a:buClr>
              <a:buSzPts val="1200"/>
              <a:buChar char="■"/>
              <a:defRPr sz="1200">
                <a:solidFill>
                  <a:schemeClr val="dk1"/>
                </a:solidFill>
              </a:defRPr>
            </a:lvl9pPr>
          </a:lstStyle>
          <a:p>
            <a:endParaRPr/>
          </a:p>
        </p:txBody>
      </p:sp>
      <p:sp>
        <p:nvSpPr>
          <p:cNvPr id="41" name="Shape 41"/>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2"/>
        <p:cNvGrpSpPr/>
        <p:nvPr/>
      </p:nvGrpSpPr>
      <p:grpSpPr>
        <a:xfrm>
          <a:off x="0" y="0"/>
          <a:ext cx="0" cy="0"/>
          <a:chOff x="0" y="0"/>
          <a:chExt cx="0" cy="0"/>
        </a:xfrm>
      </p:grpSpPr>
      <p:sp>
        <p:nvSpPr>
          <p:cNvPr id="43" name="Shape 43"/>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lstStyle>
            <a:lvl1pPr lvl="0" rtl="0">
              <a:spcBef>
                <a:spcPts val="0"/>
              </a:spcBef>
              <a:spcAft>
                <a:spcPts val="0"/>
              </a:spcAft>
              <a:buSzPts val="3000"/>
              <a:buFont typeface="Lobster"/>
              <a:buNone/>
              <a:defRPr>
                <a:latin typeface="Lobster"/>
                <a:ea typeface="Lobster"/>
                <a:cs typeface="Lobster"/>
                <a:sym typeface="Lobster"/>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4" name="Shape 44"/>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5"/>
        <p:cNvGrpSpPr/>
        <p:nvPr/>
      </p:nvGrpSpPr>
      <p:grpSpPr>
        <a:xfrm>
          <a:off x="0" y="0"/>
          <a:ext cx="0" cy="0"/>
          <a:chOff x="0" y="0"/>
          <a:chExt cx="0" cy="0"/>
        </a:xfrm>
      </p:grpSpPr>
      <p:sp>
        <p:nvSpPr>
          <p:cNvPr id="46" name="Shape 46"/>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rtl="0">
              <a:spcBef>
                <a:spcPts val="0"/>
              </a:spcBef>
              <a:spcAft>
                <a:spcPts val="0"/>
              </a:spcAft>
              <a:buSzPts val="2400"/>
              <a:buFont typeface="Lobster"/>
              <a:buNone/>
              <a:defRPr sz="2400">
                <a:latin typeface="Lobster"/>
                <a:ea typeface="Lobster"/>
                <a:cs typeface="Lobster"/>
                <a:sym typeface="Lobster"/>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7" name="Shape 47"/>
          <p:cNvSpPr txBox="1">
            <a:spLocks noGrp="1"/>
          </p:cNvSpPr>
          <p:nvPr>
            <p:ph type="body" idx="1"/>
          </p:nvPr>
        </p:nvSpPr>
        <p:spPr>
          <a:xfrm>
            <a:off x="311700" y="1465804"/>
            <a:ext cx="2808000" cy="3103200"/>
          </a:xfrm>
          <a:prstGeom prst="rect">
            <a:avLst/>
          </a:prstGeom>
        </p:spPr>
        <p:txBody>
          <a:bodyPr spcFirstLastPara="1" wrap="square" lIns="91425" tIns="91425" rIns="91425" bIns="91425" anchor="t" anchorCtr="0"/>
          <a:lstStyle>
            <a:lvl1pPr marL="457200" lvl="0" indent="-304800" rtl="0">
              <a:spcBef>
                <a:spcPts val="0"/>
              </a:spcBef>
              <a:spcAft>
                <a:spcPts val="0"/>
              </a:spcAft>
              <a:buClr>
                <a:schemeClr val="dk1"/>
              </a:buClr>
              <a:buSzPts val="1200"/>
              <a:buChar char="●"/>
              <a:defRPr sz="1200">
                <a:solidFill>
                  <a:schemeClr val="dk1"/>
                </a:solidFill>
              </a:defRPr>
            </a:lvl1pPr>
            <a:lvl2pPr marL="914400" lvl="1" indent="-304800" rtl="0">
              <a:spcBef>
                <a:spcPts val="1600"/>
              </a:spcBef>
              <a:spcAft>
                <a:spcPts val="0"/>
              </a:spcAft>
              <a:buClr>
                <a:schemeClr val="dk1"/>
              </a:buClr>
              <a:buSzPts val="1200"/>
              <a:buChar char="○"/>
              <a:defRPr sz="1200">
                <a:solidFill>
                  <a:schemeClr val="dk1"/>
                </a:solidFill>
              </a:defRPr>
            </a:lvl2pPr>
            <a:lvl3pPr marL="1371600" lvl="2" indent="-304800" rtl="0">
              <a:spcBef>
                <a:spcPts val="1600"/>
              </a:spcBef>
              <a:spcAft>
                <a:spcPts val="0"/>
              </a:spcAft>
              <a:buClr>
                <a:schemeClr val="dk1"/>
              </a:buClr>
              <a:buSzPts val="1200"/>
              <a:buChar char="■"/>
              <a:defRPr sz="1200">
                <a:solidFill>
                  <a:schemeClr val="dk1"/>
                </a:solidFill>
              </a:defRPr>
            </a:lvl3pPr>
            <a:lvl4pPr marL="1828800" lvl="3" indent="-304800" rtl="0">
              <a:spcBef>
                <a:spcPts val="1600"/>
              </a:spcBef>
              <a:spcAft>
                <a:spcPts val="0"/>
              </a:spcAft>
              <a:buClr>
                <a:schemeClr val="dk1"/>
              </a:buClr>
              <a:buSzPts val="1200"/>
              <a:buChar char="●"/>
              <a:defRPr sz="1200">
                <a:solidFill>
                  <a:schemeClr val="dk1"/>
                </a:solidFill>
              </a:defRPr>
            </a:lvl4pPr>
            <a:lvl5pPr marL="2286000" lvl="4" indent="-304800" rtl="0">
              <a:spcBef>
                <a:spcPts val="1600"/>
              </a:spcBef>
              <a:spcAft>
                <a:spcPts val="0"/>
              </a:spcAft>
              <a:buClr>
                <a:schemeClr val="dk1"/>
              </a:buClr>
              <a:buSzPts val="1200"/>
              <a:buChar char="○"/>
              <a:defRPr sz="1200">
                <a:solidFill>
                  <a:schemeClr val="dk1"/>
                </a:solidFill>
              </a:defRPr>
            </a:lvl5pPr>
            <a:lvl6pPr marL="2743200" lvl="5" indent="-304800" rtl="0">
              <a:spcBef>
                <a:spcPts val="1600"/>
              </a:spcBef>
              <a:spcAft>
                <a:spcPts val="0"/>
              </a:spcAft>
              <a:buClr>
                <a:schemeClr val="dk1"/>
              </a:buClr>
              <a:buSzPts val="1200"/>
              <a:buChar char="■"/>
              <a:defRPr sz="1200">
                <a:solidFill>
                  <a:schemeClr val="dk1"/>
                </a:solidFill>
              </a:defRPr>
            </a:lvl6pPr>
            <a:lvl7pPr marL="3200400" lvl="6" indent="-304800" rtl="0">
              <a:spcBef>
                <a:spcPts val="1600"/>
              </a:spcBef>
              <a:spcAft>
                <a:spcPts val="0"/>
              </a:spcAft>
              <a:buClr>
                <a:schemeClr val="dk1"/>
              </a:buClr>
              <a:buSzPts val="1200"/>
              <a:buChar char="●"/>
              <a:defRPr sz="1200">
                <a:solidFill>
                  <a:schemeClr val="dk1"/>
                </a:solidFill>
              </a:defRPr>
            </a:lvl7pPr>
            <a:lvl8pPr marL="3657600" lvl="7" indent="-304800" rtl="0">
              <a:spcBef>
                <a:spcPts val="1600"/>
              </a:spcBef>
              <a:spcAft>
                <a:spcPts val="0"/>
              </a:spcAft>
              <a:buClr>
                <a:schemeClr val="dk1"/>
              </a:buClr>
              <a:buSzPts val="1200"/>
              <a:buChar char="○"/>
              <a:defRPr sz="1200">
                <a:solidFill>
                  <a:schemeClr val="dk1"/>
                </a:solidFill>
              </a:defRPr>
            </a:lvl8pPr>
            <a:lvl9pPr marL="4114800" lvl="8" indent="-304800" rtl="0">
              <a:spcBef>
                <a:spcPts val="1600"/>
              </a:spcBef>
              <a:spcAft>
                <a:spcPts val="1600"/>
              </a:spcAft>
              <a:buSzPts val="1200"/>
              <a:buChar char="■"/>
              <a:defRPr sz="1200"/>
            </a:lvl9pPr>
          </a:lstStyle>
          <a:p>
            <a:endParaRPr/>
          </a:p>
        </p:txBody>
      </p:sp>
      <p:sp>
        <p:nvSpPr>
          <p:cNvPr id="48" name="Shape 48"/>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4"/>
        </a:solidFill>
        <a:effectLst/>
      </p:bgPr>
    </p:bg>
    <p:spTree>
      <p:nvGrpSpPr>
        <p:cNvPr id="1" name="Shape 49"/>
        <p:cNvGrpSpPr/>
        <p:nvPr/>
      </p:nvGrpSpPr>
      <p:grpSpPr>
        <a:xfrm>
          <a:off x="0" y="0"/>
          <a:ext cx="0" cy="0"/>
          <a:chOff x="0" y="0"/>
          <a:chExt cx="0" cy="0"/>
        </a:xfrm>
      </p:grpSpPr>
      <p:grpSp>
        <p:nvGrpSpPr>
          <p:cNvPr id="50" name="Shape 50"/>
          <p:cNvGrpSpPr/>
          <p:nvPr/>
        </p:nvGrpSpPr>
        <p:grpSpPr>
          <a:xfrm>
            <a:off x="6098378" y="5"/>
            <a:ext cx="3045625" cy="2030570"/>
            <a:chOff x="6098378" y="5"/>
            <a:chExt cx="3045625" cy="2030570"/>
          </a:xfrm>
        </p:grpSpPr>
        <p:sp>
          <p:nvSpPr>
            <p:cNvPr id="51" name="Shape 51"/>
            <p:cNvSpPr/>
            <p:nvPr/>
          </p:nvSpPr>
          <p:spPr>
            <a:xfrm>
              <a:off x="8128803" y="16"/>
              <a:ext cx="1015200" cy="10152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2" name="Shape 52"/>
            <p:cNvSpPr/>
            <p:nvPr/>
          </p:nvSpPr>
          <p:spPr>
            <a:xfrm flipH="1">
              <a:off x="7113463" y="5"/>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3" name="Shape 53"/>
            <p:cNvSpPr/>
            <p:nvPr/>
          </p:nvSpPr>
          <p:spPr>
            <a:xfrm rot="10800000" flipH="1">
              <a:off x="7113588" y="107"/>
              <a:ext cx="1015200" cy="10152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4" name="Shape 54"/>
            <p:cNvSpPr/>
            <p:nvPr/>
          </p:nvSpPr>
          <p:spPr>
            <a:xfrm rot="10800000">
              <a:off x="6098378" y="97"/>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5" name="Shape 55"/>
            <p:cNvSpPr/>
            <p:nvPr/>
          </p:nvSpPr>
          <p:spPr>
            <a:xfrm rot="10800000">
              <a:off x="8128789" y="1015375"/>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56" name="Shape 56"/>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
        <p:nvSpPr>
          <p:cNvPr id="57" name="Shape 57"/>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8"/>
        <p:cNvGrpSpPr/>
        <p:nvPr/>
      </p:nvGrpSpPr>
      <p:grpSpPr>
        <a:xfrm>
          <a:off x="0" y="0"/>
          <a:ext cx="0" cy="0"/>
          <a:chOff x="0" y="0"/>
          <a:chExt cx="0" cy="0"/>
        </a:xfrm>
      </p:grpSpPr>
      <p:sp>
        <p:nvSpPr>
          <p:cNvPr id="59" name="Shape 59"/>
          <p:cNvSpPr/>
          <p:nvPr/>
        </p:nvSpPr>
        <p:spPr>
          <a:xfrm>
            <a:off x="4572000" y="-175"/>
            <a:ext cx="4572000" cy="5143500"/>
          </a:xfrm>
          <a:prstGeom prst="rect">
            <a:avLst/>
          </a:prstGeom>
          <a:solidFill>
            <a:srgbClr val="C9DAF8">
              <a:alpha val="40750"/>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cxnSp>
        <p:nvCxnSpPr>
          <p:cNvPr id="60" name="Shape 60"/>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61" name="Shape 61"/>
          <p:cNvSpPr txBox="1">
            <a:spLocks noGrp="1"/>
          </p:cNvSpPr>
          <p:nvPr>
            <p:ph type="title"/>
          </p:nvPr>
        </p:nvSpPr>
        <p:spPr>
          <a:xfrm>
            <a:off x="265500" y="1151100"/>
            <a:ext cx="4045200" cy="1564500"/>
          </a:xfrm>
          <a:prstGeom prst="rect">
            <a:avLst/>
          </a:prstGeom>
        </p:spPr>
        <p:txBody>
          <a:bodyPr spcFirstLastPara="1" wrap="square" lIns="91425" tIns="91425" rIns="91425" bIns="91425" anchor="b" anchorCtr="0"/>
          <a:lstStyle>
            <a:lvl1pPr lvl="0" algn="ctr" rtl="0">
              <a:spcBef>
                <a:spcPts val="0"/>
              </a:spcBef>
              <a:spcAft>
                <a:spcPts val="0"/>
              </a:spcAft>
              <a:buSzPts val="4800"/>
              <a:buFont typeface="Lobster"/>
              <a:buNone/>
              <a:defRPr sz="4800">
                <a:latin typeface="Lobster"/>
                <a:ea typeface="Lobster"/>
                <a:cs typeface="Lobster"/>
                <a:sym typeface="Lobster"/>
              </a:defRPr>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62" name="Shape 62"/>
          <p:cNvSpPr txBox="1">
            <a:spLocks noGrp="1"/>
          </p:cNvSpPr>
          <p:nvPr>
            <p:ph type="subTitle" idx="1"/>
          </p:nvPr>
        </p:nvSpPr>
        <p:spPr>
          <a:xfrm>
            <a:off x="265500" y="2769001"/>
            <a:ext cx="4045200" cy="12693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Clr>
                <a:schemeClr val="dk1"/>
              </a:buClr>
              <a:buSzPts val="2100"/>
              <a:buFont typeface="Courier New"/>
              <a:buNone/>
              <a:defRPr sz="2100">
                <a:solidFill>
                  <a:schemeClr val="dk1"/>
                </a:solidFill>
                <a:latin typeface="Courier New"/>
                <a:ea typeface="Courier New"/>
                <a:cs typeface="Courier New"/>
                <a:sym typeface="Courier New"/>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3" name="Shape 63"/>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rtl="0">
              <a:spcBef>
                <a:spcPts val="0"/>
              </a:spcBef>
              <a:spcAft>
                <a:spcPts val="0"/>
              </a:spcAft>
              <a:buClr>
                <a:schemeClr val="dk1"/>
              </a:buClr>
              <a:buSzPts val="1800"/>
              <a:buChar char="●"/>
              <a:defRPr>
                <a:solidFill>
                  <a:schemeClr val="dk1"/>
                </a:solidFill>
              </a:defRPr>
            </a:lvl1pPr>
            <a:lvl2pPr marL="914400" lvl="1" indent="-317500" rtl="0">
              <a:spcBef>
                <a:spcPts val="1600"/>
              </a:spcBef>
              <a:spcAft>
                <a:spcPts val="0"/>
              </a:spcAft>
              <a:buClr>
                <a:schemeClr val="dk1"/>
              </a:buClr>
              <a:buSzPts val="1400"/>
              <a:buChar char="○"/>
              <a:defRPr>
                <a:solidFill>
                  <a:schemeClr val="dk1"/>
                </a:solidFill>
              </a:defRPr>
            </a:lvl2pPr>
            <a:lvl3pPr marL="1371600" lvl="2" indent="-317500" rtl="0">
              <a:spcBef>
                <a:spcPts val="1600"/>
              </a:spcBef>
              <a:spcAft>
                <a:spcPts val="0"/>
              </a:spcAft>
              <a:buClr>
                <a:schemeClr val="dk1"/>
              </a:buClr>
              <a:buSzPts val="1400"/>
              <a:buChar char="■"/>
              <a:defRPr>
                <a:solidFill>
                  <a:schemeClr val="dk1"/>
                </a:solidFill>
              </a:defRPr>
            </a:lvl3pPr>
            <a:lvl4pPr marL="1828800" lvl="3" indent="-317500" rtl="0">
              <a:spcBef>
                <a:spcPts val="1600"/>
              </a:spcBef>
              <a:spcAft>
                <a:spcPts val="0"/>
              </a:spcAft>
              <a:buClr>
                <a:schemeClr val="dk1"/>
              </a:buClr>
              <a:buSzPts val="1400"/>
              <a:buChar char="●"/>
              <a:defRPr>
                <a:solidFill>
                  <a:schemeClr val="dk1"/>
                </a:solidFill>
              </a:defRPr>
            </a:lvl4pPr>
            <a:lvl5pPr marL="2286000" lvl="4" indent="-317500" rtl="0">
              <a:spcBef>
                <a:spcPts val="1600"/>
              </a:spcBef>
              <a:spcAft>
                <a:spcPts val="0"/>
              </a:spcAft>
              <a:buClr>
                <a:schemeClr val="dk1"/>
              </a:buClr>
              <a:buSzPts val="1400"/>
              <a:buChar char="○"/>
              <a:defRPr>
                <a:solidFill>
                  <a:schemeClr val="dk1"/>
                </a:solidFill>
              </a:defRPr>
            </a:lvl5pPr>
            <a:lvl6pPr marL="2743200" lvl="5" indent="-317500" rtl="0">
              <a:spcBef>
                <a:spcPts val="1600"/>
              </a:spcBef>
              <a:spcAft>
                <a:spcPts val="0"/>
              </a:spcAft>
              <a:buClr>
                <a:schemeClr val="dk1"/>
              </a:buClr>
              <a:buSzPts val="1400"/>
              <a:buChar char="■"/>
              <a:defRPr>
                <a:solidFill>
                  <a:schemeClr val="dk1"/>
                </a:solidFill>
              </a:defRPr>
            </a:lvl6pPr>
            <a:lvl7pPr marL="3200400" lvl="6" indent="-317500" rtl="0">
              <a:spcBef>
                <a:spcPts val="1600"/>
              </a:spcBef>
              <a:spcAft>
                <a:spcPts val="0"/>
              </a:spcAft>
              <a:buClr>
                <a:schemeClr val="dk1"/>
              </a:buClr>
              <a:buSzPts val="1400"/>
              <a:buChar char="●"/>
              <a:defRPr>
                <a:solidFill>
                  <a:schemeClr val="dk1"/>
                </a:solidFill>
              </a:defRPr>
            </a:lvl7pPr>
            <a:lvl8pPr marL="3657600" lvl="7" indent="-317500" rtl="0">
              <a:spcBef>
                <a:spcPts val="1600"/>
              </a:spcBef>
              <a:spcAft>
                <a:spcPts val="0"/>
              </a:spcAft>
              <a:buClr>
                <a:schemeClr val="dk1"/>
              </a:buClr>
              <a:buSzPts val="1400"/>
              <a:buChar char="○"/>
              <a:defRPr>
                <a:solidFill>
                  <a:schemeClr val="dk1"/>
                </a:solidFill>
              </a:defRPr>
            </a:lvl8pPr>
            <a:lvl9pPr marL="4114800" lvl="8" indent="-317500" rtl="0">
              <a:spcBef>
                <a:spcPts val="1600"/>
              </a:spcBef>
              <a:spcAft>
                <a:spcPts val="1600"/>
              </a:spcAft>
              <a:buClr>
                <a:schemeClr val="dk1"/>
              </a:buClr>
              <a:buSzPts val="1400"/>
              <a:buChar char="■"/>
              <a:defRPr>
                <a:solidFill>
                  <a:schemeClr val="dk1"/>
                </a:solidFill>
              </a:defRPr>
            </a:lvl9pPr>
          </a:lstStyle>
          <a:p>
            <a:endParaRPr/>
          </a:p>
        </p:txBody>
      </p:sp>
      <p:sp>
        <p:nvSpPr>
          <p:cNvPr id="64" name="Shape 64"/>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5"/>
        <p:cNvGrpSpPr/>
        <p:nvPr/>
      </p:nvGrpSpPr>
      <p:grpSpPr>
        <a:xfrm>
          <a:off x="0" y="0"/>
          <a:ext cx="0" cy="0"/>
          <a:chOff x="0" y="0"/>
          <a:chExt cx="0" cy="0"/>
        </a:xfrm>
      </p:grpSpPr>
      <p:sp>
        <p:nvSpPr>
          <p:cNvPr id="66" name="Shape 66"/>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lstStyle>
            <a:lvl1pPr marL="457200" lvl="0" indent="-228600" rtl="0">
              <a:lnSpc>
                <a:spcPct val="100000"/>
              </a:lnSpc>
              <a:spcBef>
                <a:spcPts val="0"/>
              </a:spcBef>
              <a:spcAft>
                <a:spcPts val="0"/>
              </a:spcAft>
              <a:buSzPts val="1800"/>
              <a:buNone/>
              <a:defRPr/>
            </a:lvl1pPr>
          </a:lstStyle>
          <a:p>
            <a:endParaRPr/>
          </a:p>
        </p:txBody>
      </p:sp>
      <p:sp>
        <p:nvSpPr>
          <p:cNvPr id="67" name="Shape 67"/>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68"/>
        <p:cNvGrpSpPr/>
        <p:nvPr/>
      </p:nvGrpSpPr>
      <p:grpSpPr>
        <a:xfrm>
          <a:off x="0" y="0"/>
          <a:ext cx="0" cy="0"/>
          <a:chOff x="0" y="0"/>
          <a:chExt cx="0" cy="0"/>
        </a:xfrm>
      </p:grpSpPr>
      <p:grpSp>
        <p:nvGrpSpPr>
          <p:cNvPr id="69" name="Shape 69"/>
          <p:cNvGrpSpPr/>
          <p:nvPr/>
        </p:nvGrpSpPr>
        <p:grpSpPr>
          <a:xfrm>
            <a:off x="6098378" y="5"/>
            <a:ext cx="3045625" cy="2030570"/>
            <a:chOff x="6098378" y="5"/>
            <a:chExt cx="3045625" cy="2030570"/>
          </a:xfrm>
        </p:grpSpPr>
        <p:sp>
          <p:nvSpPr>
            <p:cNvPr id="70" name="Shape 70"/>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1" name="Shape 71"/>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2" name="Shape 72"/>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3" name="Shape 73"/>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4" name="Shape 74"/>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75" name="Shape 75"/>
          <p:cNvSpPr txBox="1">
            <a:spLocks noGrp="1"/>
          </p:cNvSpPr>
          <p:nvPr>
            <p:ph type="title" hasCustomPrompt="1"/>
          </p:nvPr>
        </p:nvSpPr>
        <p:spPr>
          <a:xfrm>
            <a:off x="311700" y="1256050"/>
            <a:ext cx="8520600" cy="2030700"/>
          </a:xfrm>
          <a:prstGeom prst="rect">
            <a:avLst/>
          </a:prstGeom>
        </p:spPr>
        <p:txBody>
          <a:bodyPr spcFirstLastPara="1" wrap="square" lIns="91425" tIns="91425" rIns="91425" bIns="91425" anchor="b" anchorCtr="0"/>
          <a:lstStyle>
            <a:lvl1pPr lvl="0" algn="ctr" rtl="0">
              <a:spcBef>
                <a:spcPts val="0"/>
              </a:spcBef>
              <a:spcAft>
                <a:spcPts val="0"/>
              </a:spcAft>
              <a:buClr>
                <a:schemeClr val="lt1"/>
              </a:buClr>
              <a:buSzPts val="12000"/>
              <a:buNone/>
              <a:defRPr sz="12000">
                <a:solidFill>
                  <a:schemeClr val="lt1"/>
                </a:solidFill>
              </a:defRPr>
            </a:lvl1pPr>
            <a:lvl2pPr lvl="1" algn="ctr" rtl="0">
              <a:spcBef>
                <a:spcPts val="0"/>
              </a:spcBef>
              <a:spcAft>
                <a:spcPts val="0"/>
              </a:spcAft>
              <a:buClr>
                <a:schemeClr val="lt1"/>
              </a:buClr>
              <a:buSzPts val="12000"/>
              <a:buNone/>
              <a:defRPr sz="12000">
                <a:solidFill>
                  <a:schemeClr val="lt1"/>
                </a:solidFill>
              </a:defRPr>
            </a:lvl2pPr>
            <a:lvl3pPr lvl="2" algn="ctr" rtl="0">
              <a:spcBef>
                <a:spcPts val="0"/>
              </a:spcBef>
              <a:spcAft>
                <a:spcPts val="0"/>
              </a:spcAft>
              <a:buClr>
                <a:schemeClr val="lt1"/>
              </a:buClr>
              <a:buSzPts val="12000"/>
              <a:buNone/>
              <a:defRPr sz="12000">
                <a:solidFill>
                  <a:schemeClr val="lt1"/>
                </a:solidFill>
              </a:defRPr>
            </a:lvl3pPr>
            <a:lvl4pPr lvl="3" algn="ctr" rtl="0">
              <a:spcBef>
                <a:spcPts val="0"/>
              </a:spcBef>
              <a:spcAft>
                <a:spcPts val="0"/>
              </a:spcAft>
              <a:buClr>
                <a:schemeClr val="lt1"/>
              </a:buClr>
              <a:buSzPts val="12000"/>
              <a:buNone/>
              <a:defRPr sz="12000">
                <a:solidFill>
                  <a:schemeClr val="lt1"/>
                </a:solidFill>
              </a:defRPr>
            </a:lvl4pPr>
            <a:lvl5pPr lvl="4" algn="ctr" rtl="0">
              <a:spcBef>
                <a:spcPts val="0"/>
              </a:spcBef>
              <a:spcAft>
                <a:spcPts val="0"/>
              </a:spcAft>
              <a:buClr>
                <a:schemeClr val="lt1"/>
              </a:buClr>
              <a:buSzPts val="12000"/>
              <a:buNone/>
              <a:defRPr sz="12000">
                <a:solidFill>
                  <a:schemeClr val="lt1"/>
                </a:solidFill>
              </a:defRPr>
            </a:lvl5pPr>
            <a:lvl6pPr lvl="5" algn="ctr" rtl="0">
              <a:spcBef>
                <a:spcPts val="0"/>
              </a:spcBef>
              <a:spcAft>
                <a:spcPts val="0"/>
              </a:spcAft>
              <a:buClr>
                <a:schemeClr val="lt1"/>
              </a:buClr>
              <a:buSzPts val="12000"/>
              <a:buNone/>
              <a:defRPr sz="12000">
                <a:solidFill>
                  <a:schemeClr val="lt1"/>
                </a:solidFill>
              </a:defRPr>
            </a:lvl6pPr>
            <a:lvl7pPr lvl="6" algn="ctr" rtl="0">
              <a:spcBef>
                <a:spcPts val="0"/>
              </a:spcBef>
              <a:spcAft>
                <a:spcPts val="0"/>
              </a:spcAft>
              <a:buClr>
                <a:schemeClr val="lt1"/>
              </a:buClr>
              <a:buSzPts val="12000"/>
              <a:buNone/>
              <a:defRPr sz="12000">
                <a:solidFill>
                  <a:schemeClr val="lt1"/>
                </a:solidFill>
              </a:defRPr>
            </a:lvl7pPr>
            <a:lvl8pPr lvl="7" algn="ctr" rtl="0">
              <a:spcBef>
                <a:spcPts val="0"/>
              </a:spcBef>
              <a:spcAft>
                <a:spcPts val="0"/>
              </a:spcAft>
              <a:buClr>
                <a:schemeClr val="lt1"/>
              </a:buClr>
              <a:buSzPts val="12000"/>
              <a:buNone/>
              <a:defRPr sz="12000">
                <a:solidFill>
                  <a:schemeClr val="lt1"/>
                </a:solidFill>
              </a:defRPr>
            </a:lvl8pPr>
            <a:lvl9pPr lvl="8" algn="ctr" rtl="0">
              <a:spcBef>
                <a:spcPts val="0"/>
              </a:spcBef>
              <a:spcAft>
                <a:spcPts val="0"/>
              </a:spcAft>
              <a:buClr>
                <a:schemeClr val="lt1"/>
              </a:buClr>
              <a:buSzPts val="12000"/>
              <a:buNone/>
              <a:defRPr sz="12000">
                <a:solidFill>
                  <a:schemeClr val="lt1"/>
                </a:solidFill>
              </a:defRPr>
            </a:lvl9pPr>
          </a:lstStyle>
          <a:p>
            <a:r>
              <a:t>xx%</a:t>
            </a:r>
          </a:p>
        </p:txBody>
      </p:sp>
      <p:sp>
        <p:nvSpPr>
          <p:cNvPr id="76" name="Shape 76"/>
          <p:cNvSpPr txBox="1">
            <a:spLocks noGrp="1"/>
          </p:cNvSpPr>
          <p:nvPr>
            <p:ph type="body" idx="1"/>
          </p:nvPr>
        </p:nvSpPr>
        <p:spPr>
          <a:xfrm>
            <a:off x="311700" y="3369225"/>
            <a:ext cx="8520600" cy="1281900"/>
          </a:xfrm>
          <a:prstGeom prst="rect">
            <a:avLst/>
          </a:prstGeom>
        </p:spPr>
        <p:txBody>
          <a:bodyPr spcFirstLastPara="1" wrap="square" lIns="91425" tIns="91425" rIns="91425" bIns="91425" anchor="t" anchorCtr="0"/>
          <a:lstStyle>
            <a:lvl1pPr marL="457200" lvl="0" indent="-342900" algn="ctr" rtl="0">
              <a:spcBef>
                <a:spcPts val="0"/>
              </a:spcBef>
              <a:spcAft>
                <a:spcPts val="0"/>
              </a:spcAft>
              <a:buClr>
                <a:schemeClr val="lt1"/>
              </a:buClr>
              <a:buSzPts val="1800"/>
              <a:buChar char="●"/>
              <a:defRPr>
                <a:solidFill>
                  <a:schemeClr val="lt1"/>
                </a:solidFill>
              </a:defRPr>
            </a:lvl1pPr>
            <a:lvl2pPr marL="914400" lvl="1" indent="-317500" algn="ctr" rtl="0">
              <a:spcBef>
                <a:spcPts val="1600"/>
              </a:spcBef>
              <a:spcAft>
                <a:spcPts val="0"/>
              </a:spcAft>
              <a:buClr>
                <a:schemeClr val="lt1"/>
              </a:buClr>
              <a:buSzPts val="1400"/>
              <a:buChar char="○"/>
              <a:defRPr>
                <a:solidFill>
                  <a:schemeClr val="lt1"/>
                </a:solidFill>
              </a:defRPr>
            </a:lvl2pPr>
            <a:lvl3pPr marL="1371600" lvl="2" indent="-317500" algn="ctr" rtl="0">
              <a:spcBef>
                <a:spcPts val="1600"/>
              </a:spcBef>
              <a:spcAft>
                <a:spcPts val="0"/>
              </a:spcAft>
              <a:buClr>
                <a:schemeClr val="lt1"/>
              </a:buClr>
              <a:buSzPts val="1400"/>
              <a:buChar char="■"/>
              <a:defRPr>
                <a:solidFill>
                  <a:schemeClr val="lt1"/>
                </a:solidFill>
              </a:defRPr>
            </a:lvl3pPr>
            <a:lvl4pPr marL="1828800" lvl="3" indent="-317500" algn="ctr" rtl="0">
              <a:spcBef>
                <a:spcPts val="1600"/>
              </a:spcBef>
              <a:spcAft>
                <a:spcPts val="0"/>
              </a:spcAft>
              <a:buClr>
                <a:schemeClr val="lt1"/>
              </a:buClr>
              <a:buSzPts val="1400"/>
              <a:buChar char="●"/>
              <a:defRPr>
                <a:solidFill>
                  <a:schemeClr val="lt1"/>
                </a:solidFill>
              </a:defRPr>
            </a:lvl4pPr>
            <a:lvl5pPr marL="2286000" lvl="4" indent="-317500" algn="ctr" rtl="0">
              <a:spcBef>
                <a:spcPts val="1600"/>
              </a:spcBef>
              <a:spcAft>
                <a:spcPts val="0"/>
              </a:spcAft>
              <a:buClr>
                <a:schemeClr val="lt1"/>
              </a:buClr>
              <a:buSzPts val="1400"/>
              <a:buChar char="○"/>
              <a:defRPr>
                <a:solidFill>
                  <a:schemeClr val="lt1"/>
                </a:solidFill>
              </a:defRPr>
            </a:lvl5pPr>
            <a:lvl6pPr marL="2743200" lvl="5" indent="-317500" algn="ctr" rtl="0">
              <a:spcBef>
                <a:spcPts val="1600"/>
              </a:spcBef>
              <a:spcAft>
                <a:spcPts val="0"/>
              </a:spcAft>
              <a:buClr>
                <a:schemeClr val="lt1"/>
              </a:buClr>
              <a:buSzPts val="1400"/>
              <a:buChar char="■"/>
              <a:defRPr>
                <a:solidFill>
                  <a:schemeClr val="lt1"/>
                </a:solidFill>
              </a:defRPr>
            </a:lvl6pPr>
            <a:lvl7pPr marL="3200400" lvl="6" indent="-317500" algn="ctr" rtl="0">
              <a:spcBef>
                <a:spcPts val="1600"/>
              </a:spcBef>
              <a:spcAft>
                <a:spcPts val="0"/>
              </a:spcAft>
              <a:buClr>
                <a:schemeClr val="lt1"/>
              </a:buClr>
              <a:buSzPts val="1400"/>
              <a:buChar char="●"/>
              <a:defRPr>
                <a:solidFill>
                  <a:schemeClr val="lt1"/>
                </a:solidFill>
              </a:defRPr>
            </a:lvl7pPr>
            <a:lvl8pPr marL="3657600" lvl="7" indent="-317500" algn="ctr" rtl="0">
              <a:spcBef>
                <a:spcPts val="1600"/>
              </a:spcBef>
              <a:spcAft>
                <a:spcPts val="0"/>
              </a:spcAft>
              <a:buClr>
                <a:schemeClr val="lt1"/>
              </a:buClr>
              <a:buSzPts val="1400"/>
              <a:buChar char="○"/>
              <a:defRPr>
                <a:solidFill>
                  <a:schemeClr val="lt1"/>
                </a:solidFill>
              </a:defRPr>
            </a:lvl8pPr>
            <a:lvl9pPr marL="4114800" lvl="8" indent="-317500" algn="ctr" rtl="0">
              <a:spcBef>
                <a:spcPts val="1600"/>
              </a:spcBef>
              <a:spcAft>
                <a:spcPts val="1600"/>
              </a:spcAft>
              <a:buClr>
                <a:schemeClr val="lt1"/>
              </a:buClr>
              <a:buSzPts val="1400"/>
              <a:buChar char="■"/>
              <a:defRPr>
                <a:solidFill>
                  <a:schemeClr val="lt1"/>
                </a:solidFill>
              </a:defRPr>
            </a:lvl9pPr>
          </a:lstStyle>
          <a:p>
            <a:endParaRPr/>
          </a:p>
        </p:txBody>
      </p:sp>
      <p:sp>
        <p:nvSpPr>
          <p:cNvPr id="77" name="Shape 77"/>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8"/>
        <p:cNvGrpSpPr/>
        <p:nvPr/>
      </p:nvGrpSpPr>
      <p:grpSpPr>
        <a:xfrm>
          <a:off x="0" y="0"/>
          <a:ext cx="0" cy="0"/>
          <a:chOff x="0" y="0"/>
          <a:chExt cx="0" cy="0"/>
        </a:xfrm>
      </p:grpSpPr>
      <p:sp>
        <p:nvSpPr>
          <p:cNvPr id="79" name="Shape 79"/>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geometric">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10000"/>
            <a:ext cx="8520600" cy="607800"/>
          </a:xfrm>
          <a:prstGeom prst="rect">
            <a:avLst/>
          </a:prstGeom>
          <a:noFill/>
          <a:ln>
            <a:noFill/>
          </a:ln>
        </p:spPr>
        <p:txBody>
          <a:bodyPr spcFirstLastPara="1" wrap="square" lIns="91425" tIns="91425" rIns="91425" bIns="91425" anchor="t" anchorCtr="0"/>
          <a:lstStyle>
            <a:lvl1pPr lvl="0"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a:endParaRPr/>
          </a:p>
        </p:txBody>
      </p:sp>
      <p:sp>
        <p:nvSpPr>
          <p:cNvPr id="7" name="Shape 7"/>
          <p:cNvSpPr txBox="1">
            <a:spLocks noGrp="1"/>
          </p:cNvSpPr>
          <p:nvPr>
            <p:ph type="body" idx="1"/>
          </p:nvPr>
        </p:nvSpPr>
        <p:spPr>
          <a:xfrm>
            <a:off x="311700" y="1229875"/>
            <a:ext cx="8520600" cy="3339000"/>
          </a:xfrm>
          <a:prstGeom prst="rect">
            <a:avLst/>
          </a:prstGeom>
          <a:noFill/>
          <a:ln>
            <a:noFill/>
          </a:ln>
        </p:spPr>
        <p:txBody>
          <a:bodyPr spcFirstLastPara="1" wrap="square" lIns="91425" tIns="91425" rIns="91425" bIns="91425" anchor="t" anchorCtr="0"/>
          <a:lstStyle>
            <a:lvl1pPr marL="457200" lvl="0" indent="-342900" rtl="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rtl="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rtl="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rtl="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rtl="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rtl="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rtl="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rtl="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rtl="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Shape 8"/>
          <p:cNvSpPr txBox="1">
            <a:spLocks noGrp="1"/>
          </p:cNvSpPr>
          <p:nvPr>
            <p:ph type="sldNum" idx="12"/>
          </p:nvPr>
        </p:nvSpPr>
        <p:spPr>
          <a:xfrm>
            <a:off x="8460431" y="4651190"/>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lt1"/>
                </a:solidFill>
                <a:latin typeface="Roboto"/>
                <a:ea typeface="Roboto"/>
                <a:cs typeface="Roboto"/>
                <a:sym typeface="Roboto"/>
              </a:defRPr>
            </a:lvl1pPr>
            <a:lvl2pPr lvl="1" algn="r" rtl="0">
              <a:buNone/>
              <a:defRPr sz="1000">
                <a:solidFill>
                  <a:schemeClr val="lt1"/>
                </a:solidFill>
                <a:latin typeface="Roboto"/>
                <a:ea typeface="Roboto"/>
                <a:cs typeface="Roboto"/>
                <a:sym typeface="Roboto"/>
              </a:defRPr>
            </a:lvl2pPr>
            <a:lvl3pPr lvl="2" algn="r" rtl="0">
              <a:buNone/>
              <a:defRPr sz="1000">
                <a:solidFill>
                  <a:schemeClr val="lt1"/>
                </a:solidFill>
                <a:latin typeface="Roboto"/>
                <a:ea typeface="Roboto"/>
                <a:cs typeface="Roboto"/>
                <a:sym typeface="Roboto"/>
              </a:defRPr>
            </a:lvl3pPr>
            <a:lvl4pPr lvl="3" algn="r" rtl="0">
              <a:buNone/>
              <a:defRPr sz="1000">
                <a:solidFill>
                  <a:schemeClr val="lt1"/>
                </a:solidFill>
                <a:latin typeface="Roboto"/>
                <a:ea typeface="Roboto"/>
                <a:cs typeface="Roboto"/>
                <a:sym typeface="Roboto"/>
              </a:defRPr>
            </a:lvl4pPr>
            <a:lvl5pPr lvl="4" algn="r" rtl="0">
              <a:buNone/>
              <a:defRPr sz="1000">
                <a:solidFill>
                  <a:schemeClr val="lt1"/>
                </a:solidFill>
                <a:latin typeface="Roboto"/>
                <a:ea typeface="Roboto"/>
                <a:cs typeface="Roboto"/>
                <a:sym typeface="Roboto"/>
              </a:defRPr>
            </a:lvl5pPr>
            <a:lvl6pPr lvl="5" algn="r" rtl="0">
              <a:buNone/>
              <a:defRPr sz="1000">
                <a:solidFill>
                  <a:schemeClr val="lt1"/>
                </a:solidFill>
                <a:latin typeface="Roboto"/>
                <a:ea typeface="Roboto"/>
                <a:cs typeface="Roboto"/>
                <a:sym typeface="Roboto"/>
              </a:defRPr>
            </a:lvl6pPr>
            <a:lvl7pPr lvl="6" algn="r" rtl="0">
              <a:buNone/>
              <a:defRPr sz="1000">
                <a:solidFill>
                  <a:schemeClr val="lt1"/>
                </a:solidFill>
                <a:latin typeface="Roboto"/>
                <a:ea typeface="Roboto"/>
                <a:cs typeface="Roboto"/>
                <a:sym typeface="Roboto"/>
              </a:defRPr>
            </a:lvl7pPr>
            <a:lvl8pPr lvl="7" algn="r" rtl="0">
              <a:buNone/>
              <a:defRPr sz="1000">
                <a:solidFill>
                  <a:schemeClr val="lt1"/>
                </a:solidFill>
                <a:latin typeface="Roboto"/>
                <a:ea typeface="Roboto"/>
                <a:cs typeface="Roboto"/>
                <a:sym typeface="Roboto"/>
              </a:defRPr>
            </a:lvl8pPr>
            <a:lvl9pPr lvl="8" algn="r" rtl="0">
              <a:buNone/>
              <a:defRPr sz="1000">
                <a:solidFill>
                  <a:schemeClr val="lt1"/>
                </a:solidFill>
                <a:latin typeface="Roboto"/>
                <a:ea typeface="Roboto"/>
                <a:cs typeface="Roboto"/>
                <a:sym typeface="Roboto"/>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gif"/><Relationship Id="rId5" Type="http://schemas.openxmlformats.org/officeDocument/2006/relationships/image" Target="../media/image26.png"/><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png"/><Relationship Id="rId5" Type="http://schemas.openxmlformats.org/officeDocument/2006/relationships/image" Target="../media/image38.png"/><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3.png"/><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hyperlink" Target="https://www.usatoday.com/story/travel/destinations/10greatplaces/2012/11/30/10-great-places-to-sleep-in-a-pod-hotel/1736613/" TargetMode="External"/><Relationship Id="rId4" Type="http://schemas.openxmlformats.org/officeDocument/2006/relationships/hyperlink" Target="https://www.adverts.ie/other/japanese-style-sleeping-pods-and-capsules-for-sale/11586045" TargetMode="External"/><Relationship Id="rId5" Type="http://schemas.openxmlformats.org/officeDocument/2006/relationships/hyperlink" Target="https://www.statista.com/statistics/194247/worldwide-attendance-at-theme-and-amusement-parks-since-2010/" TargetMode="External"/><Relationship Id="rId6" Type="http://schemas.openxmlformats.org/officeDocument/2006/relationships/hyperlink" Target="http://www.podtime.co.uk/podtime_bunk_pod_side_entry.html" TargetMode="External"/><Relationship Id="rId7" Type="http://schemas.openxmlformats.org/officeDocument/2006/relationships/hyperlink" Target="http://travel.cnn.com/shanghai/life/chinas-first-capsule-hotel-opened-xian-543024/" TargetMode="External"/><Relationship Id="rId8" Type="http://schemas.openxmlformats.org/officeDocument/2006/relationships/hyperlink" Target="https://www.hofstede-insights.com/country-comparison/japan,the-usa/" TargetMode="External"/><Relationship Id="rId9" Type="http://schemas.openxmlformats.org/officeDocument/2006/relationships/hyperlink" Target="http://indianexpress.com/article/lifestyle/destination-of-the-week/indias-first-pod-hotel-has-opened-in-mumbai-so-when-are-you-packing-your-bags-4611813/" TargetMode="External"/><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1" Type="http://schemas.openxmlformats.org/officeDocument/2006/relationships/hyperlink" Target="https://www.ctvnews.ca/lifestyle/trend-alert-belgium-opens-europe-s-first-capsule-hotel-1.2025681" TargetMode="External"/><Relationship Id="rId12" Type="http://schemas.openxmlformats.org/officeDocument/2006/relationships/hyperlink" Target="http://abcnews.go.com/Travel/yotel-offers-tiny-capsule-hotels-united-states/story?id=13867592" TargetMode="External"/><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jpninfo.com/12996" TargetMode="External"/><Relationship Id="rId4" Type="http://schemas.openxmlformats.org/officeDocument/2006/relationships/hyperlink" Target="https://leighpanda.wordpress.com/2014/09/09/bloge-2-product-of-the-capsule-hotel/" TargetMode="External"/><Relationship Id="rId5" Type="http://schemas.openxmlformats.org/officeDocument/2006/relationships/hyperlink" Target="http://www.vchcorp.org/wp-content/uploads/2017/06/2017-Homeless-Count-Results.pdf" TargetMode="External"/><Relationship Id="rId6" Type="http://schemas.openxmlformats.org/officeDocument/2006/relationships/hyperlink" Target="http://icelandmag.is/article/reykjaviks-first-capsule-hotel-offers-offers-japanese-style-sleeping-pods" TargetMode="External"/><Relationship Id="rId7" Type="http://schemas.openxmlformats.org/officeDocument/2006/relationships/hyperlink" Target="https://www.forbes.com/sites/lamsharon/2017/09/17/capsule-hotels-sweeping-asia/#11eb00d076e9" TargetMode="External"/><Relationship Id="rId8" Type="http://schemas.openxmlformats.org/officeDocument/2006/relationships/hyperlink" Target="http://www.boutiquehotelnews.com/home/news/2017/2/23/sleeep-capsule-hotel-opens-in-hong-kong/" TargetMode="External"/><Relationship Id="rId9" Type="http://schemas.openxmlformats.org/officeDocument/2006/relationships/hyperlink" Target="http://work.chron.com/challenges-general-manager-hotel-21993.html" TargetMode="External"/><Relationship Id="rId10" Type="http://schemas.openxmlformats.org/officeDocument/2006/relationships/hyperlink" Target="https://www.archdaily.com/616907/spotlight-kisho-kurokaw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Shape 84"/>
          <p:cNvSpPr txBox="1">
            <a:spLocks noGrp="1"/>
          </p:cNvSpPr>
          <p:nvPr>
            <p:ph type="ctrTitle"/>
          </p:nvPr>
        </p:nvSpPr>
        <p:spPr>
          <a:xfrm>
            <a:off x="598100" y="1622822"/>
            <a:ext cx="8222100" cy="838800"/>
          </a:xfrm>
          <a:prstGeom prst="rect">
            <a:avLst/>
          </a:prstGeom>
        </p:spPr>
        <p:txBody>
          <a:bodyPr spcFirstLastPara="1" wrap="square" lIns="91425" tIns="91425" rIns="91425" bIns="91425" anchor="b" anchorCtr="0">
            <a:noAutofit/>
          </a:bodyPr>
          <a:lstStyle/>
          <a:p>
            <a:pPr marL="0" lvl="0" indent="0" algn="ctr">
              <a:spcBef>
                <a:spcPts val="0"/>
              </a:spcBef>
              <a:spcAft>
                <a:spcPts val="0"/>
              </a:spcAft>
              <a:buNone/>
            </a:pPr>
            <a:r>
              <a:rPr lang="en"/>
              <a:t>Group Project: </a:t>
            </a:r>
            <a:endParaRPr/>
          </a:p>
          <a:p>
            <a:pPr marL="0" lvl="0" indent="0" algn="ctr">
              <a:spcBef>
                <a:spcPts val="0"/>
              </a:spcBef>
              <a:spcAft>
                <a:spcPts val="0"/>
              </a:spcAft>
              <a:buNone/>
            </a:pPr>
            <a:r>
              <a:rPr lang="en"/>
              <a:t>Capsule Hotels in America</a:t>
            </a:r>
            <a:endParaRPr/>
          </a:p>
        </p:txBody>
      </p:sp>
      <p:sp>
        <p:nvSpPr>
          <p:cNvPr id="85" name="Shape 85"/>
          <p:cNvSpPr txBox="1">
            <a:spLocks noGrp="1"/>
          </p:cNvSpPr>
          <p:nvPr>
            <p:ph type="subTitle" idx="1"/>
          </p:nvPr>
        </p:nvSpPr>
        <p:spPr>
          <a:xfrm>
            <a:off x="598088" y="2563513"/>
            <a:ext cx="8222100" cy="4329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en"/>
              <a:t>April 12, 2018</a:t>
            </a:r>
            <a:endParaRPr/>
          </a:p>
          <a:p>
            <a:pPr marL="0" lvl="0" indent="0" algn="ctr">
              <a:spcBef>
                <a:spcPts val="0"/>
              </a:spcBef>
              <a:spcAft>
                <a:spcPts val="0"/>
              </a:spcAft>
              <a:buNone/>
            </a:pPr>
            <a:r>
              <a:rPr lang="en"/>
              <a:t>Dr. Saba</a:t>
            </a:r>
            <a:endParaRPr/>
          </a:p>
          <a:p>
            <a:pPr marL="0" lvl="0" indent="0" algn="ctr">
              <a:spcBef>
                <a:spcPts val="0"/>
              </a:spcBef>
              <a:spcAft>
                <a:spcPts val="0"/>
              </a:spcAft>
              <a:buNone/>
            </a:pPr>
            <a:r>
              <a:rPr lang="en"/>
              <a:t>Submitted as partial fulfillment for the requirements of MGMT 345: Global Enterprise</a:t>
            </a:r>
            <a:endParaRPr/>
          </a:p>
          <a:p>
            <a:pPr marL="0" lvl="0" indent="0" algn="ctr">
              <a:spcBef>
                <a:spcPts val="0"/>
              </a:spcBef>
              <a:spcAft>
                <a:spcPts val="0"/>
              </a:spcAft>
              <a:buNone/>
            </a:pPr>
            <a:r>
              <a:rPr lang="en"/>
              <a:t>By: Abdulaziz Alabaykan, Ahdenae Khodaverdian, Matt Takla, and Qize Zhao</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Shape 90"/>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Overview</a:t>
            </a:r>
            <a:endParaRPr/>
          </a:p>
        </p:txBody>
      </p:sp>
      <p:sp>
        <p:nvSpPr>
          <p:cNvPr id="91" name="Shape 91"/>
          <p:cNvSpPr txBox="1">
            <a:spLocks noGrp="1"/>
          </p:cNvSpPr>
          <p:nvPr>
            <p:ph type="body" idx="1"/>
          </p:nvPr>
        </p:nvSpPr>
        <p:spPr>
          <a:xfrm>
            <a:off x="311700" y="1077475"/>
            <a:ext cx="8520600" cy="3339000"/>
          </a:xfrm>
          <a:prstGeom prst="rect">
            <a:avLst/>
          </a:prstGeom>
        </p:spPr>
        <p:txBody>
          <a:bodyPr spcFirstLastPara="1" wrap="square" lIns="91425" tIns="91425" rIns="91425" bIns="91425" anchor="t" anchorCtr="0">
            <a:noAutofit/>
          </a:bodyPr>
          <a:lstStyle/>
          <a:p>
            <a:pPr marL="457200" lvl="0" indent="-323850" rtl="0">
              <a:spcBef>
                <a:spcPts val="0"/>
              </a:spcBef>
              <a:spcAft>
                <a:spcPts val="0"/>
              </a:spcAft>
              <a:buSzPts val="1500"/>
              <a:buChar char="●"/>
            </a:pPr>
            <a:r>
              <a:rPr lang="en" sz="1500"/>
              <a:t>Define “Capsule Hotel”</a:t>
            </a:r>
            <a:endParaRPr sz="1500"/>
          </a:p>
          <a:p>
            <a:pPr marL="457200" lvl="0" indent="-323850" rtl="0">
              <a:spcBef>
                <a:spcPts val="0"/>
              </a:spcBef>
              <a:spcAft>
                <a:spcPts val="0"/>
              </a:spcAft>
              <a:buSzPts val="1500"/>
              <a:buChar char="●"/>
            </a:pPr>
            <a:r>
              <a:rPr lang="en" sz="1500"/>
              <a:t>History of Capsule Hotels</a:t>
            </a:r>
            <a:endParaRPr sz="1500"/>
          </a:p>
          <a:p>
            <a:pPr marL="457200" lvl="0" indent="-323850" rtl="0">
              <a:spcBef>
                <a:spcPts val="0"/>
              </a:spcBef>
              <a:spcAft>
                <a:spcPts val="0"/>
              </a:spcAft>
              <a:buSzPts val="1500"/>
              <a:buChar char="●"/>
            </a:pPr>
            <a:r>
              <a:rPr lang="en" sz="1500"/>
              <a:t>Expanding from Japan, to Asia, to Europe</a:t>
            </a:r>
            <a:endParaRPr sz="1500"/>
          </a:p>
          <a:p>
            <a:pPr marL="457200" lvl="0" indent="-323850" rtl="0">
              <a:spcBef>
                <a:spcPts val="0"/>
              </a:spcBef>
              <a:spcAft>
                <a:spcPts val="0"/>
              </a:spcAft>
              <a:buSzPts val="1500"/>
              <a:buChar char="●"/>
            </a:pPr>
            <a:r>
              <a:rPr lang="en" sz="1500"/>
              <a:t>The Growth of Capsule Hotels </a:t>
            </a:r>
            <a:endParaRPr sz="1500"/>
          </a:p>
          <a:p>
            <a:pPr marL="457200" lvl="0" indent="-323850" rtl="0">
              <a:spcBef>
                <a:spcPts val="0"/>
              </a:spcBef>
              <a:spcAft>
                <a:spcPts val="0"/>
              </a:spcAft>
              <a:buSzPts val="1500"/>
              <a:buChar char="●"/>
            </a:pPr>
            <a:r>
              <a:rPr lang="en" sz="1500"/>
              <a:t>Japanese vs. American Culture</a:t>
            </a:r>
            <a:endParaRPr sz="1500"/>
          </a:p>
          <a:p>
            <a:pPr marL="457200" lvl="0" indent="-323850" rtl="0">
              <a:spcBef>
                <a:spcPts val="0"/>
              </a:spcBef>
              <a:spcAft>
                <a:spcPts val="0"/>
              </a:spcAft>
              <a:buSzPts val="1500"/>
              <a:buChar char="●"/>
            </a:pPr>
            <a:r>
              <a:rPr lang="en" sz="1500"/>
              <a:t>Three Market Options</a:t>
            </a:r>
            <a:endParaRPr sz="1500"/>
          </a:p>
          <a:p>
            <a:pPr marL="914400" lvl="1" indent="-323850" rtl="0">
              <a:spcBef>
                <a:spcPts val="0"/>
              </a:spcBef>
              <a:spcAft>
                <a:spcPts val="0"/>
              </a:spcAft>
              <a:buSzPts val="1500"/>
              <a:buChar char="○"/>
            </a:pPr>
            <a:r>
              <a:rPr lang="en" sz="1500"/>
              <a:t>Bare-Bones Model</a:t>
            </a:r>
            <a:endParaRPr sz="1500"/>
          </a:p>
          <a:p>
            <a:pPr marL="914400" lvl="1" indent="-323850" rtl="0">
              <a:spcBef>
                <a:spcPts val="0"/>
              </a:spcBef>
              <a:spcAft>
                <a:spcPts val="0"/>
              </a:spcAft>
              <a:buSzPts val="1500"/>
              <a:buChar char="○"/>
            </a:pPr>
            <a:r>
              <a:rPr lang="en" sz="1500"/>
              <a:t>Middle Market Model</a:t>
            </a:r>
            <a:endParaRPr sz="1500"/>
          </a:p>
          <a:p>
            <a:pPr marL="914400" lvl="1" indent="-323850" rtl="0">
              <a:spcBef>
                <a:spcPts val="0"/>
              </a:spcBef>
              <a:spcAft>
                <a:spcPts val="0"/>
              </a:spcAft>
              <a:buSzPts val="1500"/>
              <a:buChar char="○"/>
            </a:pPr>
            <a:r>
              <a:rPr lang="en" sz="1500"/>
              <a:t>Luxury Model</a:t>
            </a:r>
            <a:endParaRPr sz="1500"/>
          </a:p>
          <a:p>
            <a:pPr marL="457200" lvl="0" indent="-323850" rtl="0">
              <a:spcBef>
                <a:spcPts val="0"/>
              </a:spcBef>
              <a:spcAft>
                <a:spcPts val="0"/>
              </a:spcAft>
              <a:buSzPts val="1500"/>
              <a:buChar char="●"/>
            </a:pPr>
            <a:r>
              <a:rPr lang="en" sz="1500"/>
              <a:t>S.W.O.T. Analysis</a:t>
            </a:r>
            <a:endParaRPr sz="1500"/>
          </a:p>
          <a:p>
            <a:pPr marL="457200" lvl="0" indent="-323850" rtl="0">
              <a:spcBef>
                <a:spcPts val="0"/>
              </a:spcBef>
              <a:spcAft>
                <a:spcPts val="0"/>
              </a:spcAft>
              <a:buSzPts val="1500"/>
              <a:buChar char="●"/>
            </a:pPr>
            <a:r>
              <a:rPr lang="en" sz="1500"/>
              <a:t>Our Recommendation</a:t>
            </a:r>
            <a:endParaRPr sz="1500"/>
          </a:p>
          <a:p>
            <a:pPr marL="457200" lvl="0" indent="-323850" rtl="0">
              <a:spcBef>
                <a:spcPts val="0"/>
              </a:spcBef>
              <a:spcAft>
                <a:spcPts val="0"/>
              </a:spcAft>
              <a:buSzPts val="1500"/>
              <a:buChar char="●"/>
            </a:pPr>
            <a:r>
              <a:rPr lang="en" sz="1500"/>
              <a:t>Plan of Action</a:t>
            </a:r>
            <a:endParaRPr sz="1500"/>
          </a:p>
          <a:p>
            <a:pPr marL="457200" lvl="0" indent="-342900" rtl="0">
              <a:spcBef>
                <a:spcPts val="0"/>
              </a:spcBef>
              <a:spcAft>
                <a:spcPts val="0"/>
              </a:spcAft>
              <a:buSzPts val="1800"/>
              <a:buChar char="●"/>
            </a:pPr>
            <a:r>
              <a:rPr lang="en" sz="1500"/>
              <a:t>Managerial Implications</a:t>
            </a:r>
            <a:br>
              <a:rPr lang="en" sz="1500"/>
            </a:br>
            <a:r>
              <a:rPr lang="en"/>
              <a:t/>
            </a:r>
            <a:br>
              <a:rPr lang="en"/>
            </a:br>
            <a:r>
              <a:rPr lang="en"/>
              <a:t/>
            </a:r>
            <a:br>
              <a:rPr lang="en"/>
            </a:br>
            <a:r>
              <a:rPr lang="en"/>
              <a:t/>
            </a:r>
            <a:br>
              <a:rPr lang="en"/>
            </a:br>
            <a:r>
              <a:rPr lang="en"/>
              <a:t/>
            </a:r>
            <a:br>
              <a:rPr lang="en"/>
            </a:br>
            <a:r>
              <a:rPr lang="en"/>
              <a:t/>
            </a:r>
            <a:br>
              <a:rPr lang="en"/>
            </a:br>
            <a:endParaRPr/>
          </a:p>
        </p:txBody>
      </p:sp>
      <p:pic>
        <p:nvPicPr>
          <p:cNvPr id="92" name="Shape 92"/>
          <p:cNvPicPr preferRelativeResize="0"/>
          <p:nvPr/>
        </p:nvPicPr>
        <p:blipFill>
          <a:blip r:embed="rId3">
            <a:alphaModFix/>
          </a:blip>
          <a:stretch>
            <a:fillRect/>
          </a:stretch>
        </p:blipFill>
        <p:spPr>
          <a:xfrm>
            <a:off x="4377700" y="532000"/>
            <a:ext cx="4667576" cy="311267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What is a Capsule (Pod) Hotel?</a:t>
            </a:r>
            <a:endParaRPr/>
          </a:p>
        </p:txBody>
      </p:sp>
      <p:sp>
        <p:nvSpPr>
          <p:cNvPr id="98" name="Shape 98"/>
          <p:cNvSpPr txBox="1">
            <a:spLocks noGrp="1"/>
          </p:cNvSpPr>
          <p:nvPr>
            <p:ph type="body" idx="1"/>
          </p:nvPr>
        </p:nvSpPr>
        <p:spPr>
          <a:xfrm>
            <a:off x="183600" y="897175"/>
            <a:ext cx="5004900" cy="33390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sz="1900">
                <a:solidFill>
                  <a:srgbClr val="2A3990"/>
                </a:solidFill>
                <a:latin typeface="Times New Roman"/>
                <a:ea typeface="Times New Roman"/>
                <a:cs typeface="Times New Roman"/>
                <a:sym typeface="Times New Roman"/>
              </a:rPr>
              <a:t>A capsule hotel, also known as a pod hotel, is a type of hotel developed in Japan that features a large number of extremely small "rooms" (capsules) intended to provide cheap, basic overnight accommodation for guests who do not require or who cannot afford the services offered by more conventional hotels.</a:t>
            </a:r>
            <a:endParaRPr sz="1900">
              <a:latin typeface="Times New Roman"/>
              <a:ea typeface="Times New Roman"/>
              <a:cs typeface="Times New Roman"/>
              <a:sym typeface="Times New Roman"/>
            </a:endParaRPr>
          </a:p>
          <a:p>
            <a:pPr marL="457200" lvl="0" indent="0">
              <a:spcBef>
                <a:spcPts val="1600"/>
              </a:spcBef>
              <a:spcAft>
                <a:spcPts val="0"/>
              </a:spcAft>
              <a:buNone/>
            </a:pPr>
            <a:r>
              <a:rPr lang="en" sz="1900">
                <a:latin typeface="Times New Roman"/>
                <a:ea typeface="Times New Roman"/>
                <a:cs typeface="Times New Roman"/>
                <a:sym typeface="Times New Roman"/>
              </a:rPr>
              <a:t>The motivation behind the pod hotel innovation was to have businesspeople and travelers with smaller budgets get cheap and safe accommodation.</a:t>
            </a:r>
            <a:endParaRPr sz="1900">
              <a:latin typeface="Times New Roman"/>
              <a:ea typeface="Times New Roman"/>
              <a:cs typeface="Times New Roman"/>
              <a:sym typeface="Times New Roman"/>
            </a:endParaRPr>
          </a:p>
          <a:p>
            <a:pPr marL="0" lvl="0" indent="0">
              <a:spcBef>
                <a:spcPts val="1600"/>
              </a:spcBef>
              <a:spcAft>
                <a:spcPts val="1600"/>
              </a:spcAft>
              <a:buNone/>
            </a:pPr>
            <a:endParaRPr/>
          </a:p>
        </p:txBody>
      </p:sp>
      <p:sp>
        <p:nvSpPr>
          <p:cNvPr id="99" name="Shape 99"/>
          <p:cNvSpPr txBox="1"/>
          <p:nvPr/>
        </p:nvSpPr>
        <p:spPr>
          <a:xfrm>
            <a:off x="7660800" y="4866300"/>
            <a:ext cx="1483200" cy="2772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sz="1200">
                <a:latin typeface="Times New Roman"/>
                <a:ea typeface="Times New Roman"/>
                <a:cs typeface="Times New Roman"/>
                <a:sym typeface="Times New Roman"/>
              </a:rPr>
              <a:t>(Weburbanist,2011)</a:t>
            </a:r>
            <a:endParaRPr sz="1200">
              <a:latin typeface="Times New Roman"/>
              <a:ea typeface="Times New Roman"/>
              <a:cs typeface="Times New Roman"/>
              <a:sym typeface="Times New Roman"/>
            </a:endParaRPr>
          </a:p>
        </p:txBody>
      </p:sp>
      <p:pic>
        <p:nvPicPr>
          <p:cNvPr id="100" name="Shape 100"/>
          <p:cNvPicPr preferRelativeResize="0"/>
          <p:nvPr/>
        </p:nvPicPr>
        <p:blipFill>
          <a:blip r:embed="rId3">
            <a:alphaModFix/>
          </a:blip>
          <a:stretch>
            <a:fillRect/>
          </a:stretch>
        </p:blipFill>
        <p:spPr>
          <a:xfrm>
            <a:off x="5316600" y="216750"/>
            <a:ext cx="3522601" cy="2478109"/>
          </a:xfrm>
          <a:prstGeom prst="rect">
            <a:avLst/>
          </a:prstGeom>
          <a:noFill/>
          <a:ln>
            <a:noFill/>
          </a:ln>
        </p:spPr>
      </p:pic>
      <p:pic>
        <p:nvPicPr>
          <p:cNvPr id="101" name="Shape 101"/>
          <p:cNvPicPr preferRelativeResize="0"/>
          <p:nvPr/>
        </p:nvPicPr>
        <p:blipFill>
          <a:blip r:embed="rId4">
            <a:alphaModFix/>
          </a:blip>
          <a:stretch>
            <a:fillRect/>
          </a:stretch>
        </p:blipFill>
        <p:spPr>
          <a:xfrm>
            <a:off x="5639825" y="2728634"/>
            <a:ext cx="2974685" cy="194284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Shape 106"/>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History of Capsule Hotels</a:t>
            </a:r>
            <a:endParaRPr/>
          </a:p>
        </p:txBody>
      </p:sp>
      <p:sp>
        <p:nvSpPr>
          <p:cNvPr id="107" name="Shape 107"/>
          <p:cNvSpPr txBox="1">
            <a:spLocks noGrp="1"/>
          </p:cNvSpPr>
          <p:nvPr>
            <p:ph type="body" idx="1"/>
          </p:nvPr>
        </p:nvSpPr>
        <p:spPr>
          <a:xfrm>
            <a:off x="6900" y="1229875"/>
            <a:ext cx="6849600" cy="3339000"/>
          </a:xfrm>
          <a:prstGeom prst="rect">
            <a:avLst/>
          </a:prstGeom>
        </p:spPr>
        <p:txBody>
          <a:bodyPr spcFirstLastPara="1" wrap="square" lIns="91425" tIns="91425" rIns="91425" bIns="91425" anchor="t" anchorCtr="0">
            <a:noAutofit/>
          </a:bodyPr>
          <a:lstStyle/>
          <a:p>
            <a:pPr marL="457200" lvl="0" indent="-304800">
              <a:spcBef>
                <a:spcPts val="0"/>
              </a:spcBef>
              <a:spcAft>
                <a:spcPts val="0"/>
              </a:spcAft>
              <a:buSzPts val="1200"/>
              <a:buFont typeface="Times New Roman"/>
              <a:buChar char="●"/>
            </a:pPr>
            <a:r>
              <a:rPr lang="en" sz="1200">
                <a:latin typeface="Times New Roman"/>
                <a:ea typeface="Times New Roman"/>
                <a:cs typeface="Times New Roman"/>
                <a:sym typeface="Times New Roman"/>
              </a:rPr>
              <a:t>Founder: </a:t>
            </a:r>
            <a:r>
              <a:rPr lang="en" sz="1200">
                <a:highlight>
                  <a:srgbClr val="FFFFFF"/>
                </a:highlight>
                <a:latin typeface="Times New Roman"/>
                <a:ea typeface="Times New Roman"/>
                <a:cs typeface="Times New Roman"/>
                <a:sym typeface="Times New Roman"/>
              </a:rPr>
              <a:t>Kisho Kurokawa</a:t>
            </a:r>
            <a:endParaRPr sz="1200">
              <a:highlight>
                <a:srgbClr val="FFFFFF"/>
              </a:highlight>
              <a:latin typeface="Times New Roman"/>
              <a:ea typeface="Times New Roman"/>
              <a:cs typeface="Times New Roman"/>
              <a:sym typeface="Times New Roman"/>
            </a:endParaRPr>
          </a:p>
          <a:p>
            <a:pPr marL="914400" lvl="1" indent="-304800" rtl="0">
              <a:spcBef>
                <a:spcPts val="0"/>
              </a:spcBef>
              <a:spcAft>
                <a:spcPts val="0"/>
              </a:spcAft>
              <a:buSzPts val="1200"/>
              <a:buFont typeface="Times New Roman"/>
              <a:buChar char="○"/>
            </a:pPr>
            <a:r>
              <a:rPr lang="en" sz="1200">
                <a:highlight>
                  <a:srgbClr val="FFFFFF"/>
                </a:highlight>
                <a:latin typeface="Times New Roman"/>
                <a:ea typeface="Times New Roman"/>
                <a:cs typeface="Times New Roman"/>
                <a:sym typeface="Times New Roman"/>
              </a:rPr>
              <a:t>One of Japan's leading architects of the 20th century</a:t>
            </a:r>
            <a:endParaRPr sz="1200">
              <a:highlight>
                <a:srgbClr val="FFFFFF"/>
              </a:highlight>
              <a:latin typeface="Times New Roman"/>
              <a:ea typeface="Times New Roman"/>
              <a:cs typeface="Times New Roman"/>
              <a:sym typeface="Times New Roman"/>
            </a:endParaRPr>
          </a:p>
          <a:p>
            <a:pPr marL="914400" lvl="1" indent="-304800" rtl="0">
              <a:spcBef>
                <a:spcPts val="0"/>
              </a:spcBef>
              <a:spcAft>
                <a:spcPts val="0"/>
              </a:spcAft>
              <a:buSzPts val="1200"/>
              <a:buFont typeface="Times New Roman"/>
              <a:buChar char="○"/>
            </a:pPr>
            <a:r>
              <a:rPr lang="en" sz="1200">
                <a:highlight>
                  <a:srgbClr val="FFFFFF"/>
                </a:highlight>
                <a:latin typeface="Times New Roman"/>
                <a:ea typeface="Times New Roman"/>
                <a:cs typeface="Times New Roman"/>
                <a:sym typeface="Times New Roman"/>
              </a:rPr>
              <a:t>One of the founders of the Metabolist movement of the 1960s</a:t>
            </a:r>
            <a:endParaRPr sz="1200">
              <a:highlight>
                <a:srgbClr val="FFFFFF"/>
              </a:highlight>
              <a:latin typeface="Times New Roman"/>
              <a:ea typeface="Times New Roman"/>
              <a:cs typeface="Times New Roman"/>
              <a:sym typeface="Times New Roman"/>
            </a:endParaRPr>
          </a:p>
          <a:p>
            <a:pPr marL="1371600" lvl="2" indent="-304800" rtl="0">
              <a:spcBef>
                <a:spcPts val="0"/>
              </a:spcBef>
              <a:spcAft>
                <a:spcPts val="0"/>
              </a:spcAft>
              <a:buSzPts val="1200"/>
              <a:buFont typeface="Times New Roman"/>
              <a:buChar char="■"/>
            </a:pPr>
            <a:r>
              <a:rPr lang="en" sz="1100">
                <a:highlight>
                  <a:srgbClr val="FFFFFF"/>
                </a:highlight>
                <a:latin typeface="Arial"/>
                <a:ea typeface="Arial"/>
                <a:cs typeface="Arial"/>
                <a:sym typeface="Arial"/>
              </a:rPr>
              <a:t>Principles of the Metabolists revolved around ideas of impermanence and change</a:t>
            </a:r>
            <a:endParaRPr sz="1100">
              <a:highlight>
                <a:srgbClr val="FFFFFF"/>
              </a:highlight>
              <a:latin typeface="Arial"/>
              <a:ea typeface="Arial"/>
              <a:cs typeface="Arial"/>
              <a:sym typeface="Arial"/>
            </a:endParaRPr>
          </a:p>
          <a:p>
            <a:pPr marL="1371600" lvl="2" indent="-304800" rtl="0">
              <a:spcBef>
                <a:spcPts val="0"/>
              </a:spcBef>
              <a:spcAft>
                <a:spcPts val="0"/>
              </a:spcAft>
              <a:buSzPts val="1200"/>
              <a:buFont typeface="Times New Roman"/>
              <a:buChar char="■"/>
            </a:pPr>
            <a:r>
              <a:rPr lang="en" sz="1100">
                <a:highlight>
                  <a:srgbClr val="FFFFFF"/>
                </a:highlight>
                <a:latin typeface="Arial"/>
                <a:ea typeface="Arial"/>
                <a:cs typeface="Arial"/>
                <a:sym typeface="Arial"/>
              </a:rPr>
              <a:t>The movement was intended to have more in common with natural processes</a:t>
            </a:r>
            <a:endParaRPr sz="1100">
              <a:highlight>
                <a:srgbClr val="FFFFFF"/>
              </a:highlight>
              <a:latin typeface="Arial"/>
              <a:ea typeface="Arial"/>
              <a:cs typeface="Arial"/>
              <a:sym typeface="Arial"/>
            </a:endParaRPr>
          </a:p>
          <a:p>
            <a:pPr marL="1371600" lvl="2" indent="-298450" rtl="0">
              <a:spcBef>
                <a:spcPts val="0"/>
              </a:spcBef>
              <a:spcAft>
                <a:spcPts val="0"/>
              </a:spcAft>
              <a:buSzPts val="1100"/>
              <a:buFont typeface="Arial"/>
              <a:buChar char="■"/>
            </a:pPr>
            <a:r>
              <a:rPr lang="en" sz="1100">
                <a:highlight>
                  <a:srgbClr val="FFFFFF"/>
                </a:highlight>
                <a:latin typeface="Arial"/>
                <a:ea typeface="Arial"/>
                <a:cs typeface="Arial"/>
                <a:sym typeface="Arial"/>
              </a:rPr>
              <a:t>Japanese buildings before World War II were made of timber, so the devastation of the Second World War completely obliterated cities in Japan</a:t>
            </a:r>
            <a:endParaRPr sz="1100">
              <a:highlight>
                <a:srgbClr val="FFFFFF"/>
              </a:highlight>
              <a:latin typeface="Arial"/>
              <a:ea typeface="Arial"/>
              <a:cs typeface="Arial"/>
              <a:sym typeface="Arial"/>
            </a:endParaRPr>
          </a:p>
          <a:p>
            <a:pPr marL="1828800" marR="0" lvl="3" indent="-298450" algn="l" rtl="0">
              <a:lnSpc>
                <a:spcPct val="115000"/>
              </a:lnSpc>
              <a:spcBef>
                <a:spcPts val="0"/>
              </a:spcBef>
              <a:spcAft>
                <a:spcPts val="0"/>
              </a:spcAft>
              <a:buSzPts val="1100"/>
              <a:buFont typeface="Arial"/>
              <a:buChar char="●"/>
            </a:pPr>
            <a:r>
              <a:rPr lang="en" sz="1100">
                <a:highlight>
                  <a:srgbClr val="FFFFFF"/>
                </a:highlight>
                <a:latin typeface="Arial"/>
                <a:ea typeface="Arial"/>
                <a:cs typeface="Arial"/>
                <a:sym typeface="Arial"/>
              </a:rPr>
              <a:t>With the frequency of natural disasters in Japan, meant that the Japanese are used to rebuilding cities from scratch.</a:t>
            </a:r>
            <a:endParaRPr sz="1100">
              <a:highlight>
                <a:srgbClr val="FFFFFF"/>
              </a:highlight>
              <a:latin typeface="Arial"/>
              <a:ea typeface="Arial"/>
              <a:cs typeface="Arial"/>
              <a:sym typeface="Arial"/>
            </a:endParaRPr>
          </a:p>
          <a:p>
            <a:pPr marL="1371600" marR="0" lvl="2" indent="-298450" algn="l" rtl="0">
              <a:lnSpc>
                <a:spcPct val="115000"/>
              </a:lnSpc>
              <a:spcBef>
                <a:spcPts val="0"/>
              </a:spcBef>
              <a:spcAft>
                <a:spcPts val="0"/>
              </a:spcAft>
              <a:buSzPts val="1100"/>
              <a:buFont typeface="Arial"/>
              <a:buChar char="■"/>
            </a:pPr>
            <a:r>
              <a:rPr lang="en" sz="1100">
                <a:highlight>
                  <a:srgbClr val="FFFFFF"/>
                </a:highlight>
                <a:latin typeface="Arial"/>
                <a:ea typeface="Arial"/>
                <a:cs typeface="Arial"/>
                <a:sym typeface="Arial"/>
              </a:rPr>
              <a:t>Original group disbanded in the early 70s, and Metabolist ideals came to be seen as a historical product of utopian 1960s thinking.</a:t>
            </a:r>
            <a:endParaRPr sz="1100">
              <a:highlight>
                <a:srgbClr val="FFFFFF"/>
              </a:highlight>
              <a:latin typeface="Arial"/>
              <a:ea typeface="Arial"/>
              <a:cs typeface="Arial"/>
              <a:sym typeface="Arial"/>
            </a:endParaRPr>
          </a:p>
          <a:p>
            <a:pPr marL="457200" marR="0" lvl="0" indent="-304800" algn="l" rtl="0">
              <a:lnSpc>
                <a:spcPct val="115000"/>
              </a:lnSpc>
              <a:spcBef>
                <a:spcPts val="0"/>
              </a:spcBef>
              <a:spcAft>
                <a:spcPts val="0"/>
              </a:spcAft>
              <a:buSzPts val="1200"/>
              <a:buFont typeface="Times New Roman"/>
              <a:buChar char="●"/>
            </a:pPr>
            <a:r>
              <a:rPr lang="en" sz="1100">
                <a:highlight>
                  <a:srgbClr val="FFFFFF"/>
                </a:highlight>
                <a:latin typeface="Arial"/>
                <a:ea typeface="Arial"/>
                <a:cs typeface="Arial"/>
                <a:sym typeface="Arial"/>
              </a:rPr>
              <a:t>In 1972, Nakagin Capsule Tower, a building made up of prefabricated micro-apartment "capsules" that were designed to be added and replaced as necessary during the building's lifespan.</a:t>
            </a:r>
            <a:endParaRPr sz="1100">
              <a:highlight>
                <a:srgbClr val="FFFFFF"/>
              </a:highlight>
              <a:latin typeface="Arial"/>
              <a:ea typeface="Arial"/>
              <a:cs typeface="Arial"/>
              <a:sym typeface="Arial"/>
            </a:endParaRPr>
          </a:p>
          <a:p>
            <a:pPr marL="914400" marR="0" lvl="1" indent="-298450" algn="l" rtl="0">
              <a:lnSpc>
                <a:spcPct val="115000"/>
              </a:lnSpc>
              <a:spcBef>
                <a:spcPts val="0"/>
              </a:spcBef>
              <a:spcAft>
                <a:spcPts val="0"/>
              </a:spcAft>
              <a:buSzPts val="1100"/>
              <a:buFont typeface="Arial"/>
              <a:buChar char="○"/>
            </a:pPr>
            <a:r>
              <a:rPr lang="en" sz="1100">
                <a:highlight>
                  <a:srgbClr val="FFFFFF"/>
                </a:highlight>
                <a:latin typeface="Arial"/>
                <a:ea typeface="Arial"/>
                <a:cs typeface="Arial"/>
                <a:sym typeface="Arial"/>
              </a:rPr>
              <a:t>Building has recently struck a preservation debate, with a few serious proposals to replace the units as the original design intended, and other advocating its historical preservation.</a:t>
            </a:r>
            <a:endParaRPr sz="1100">
              <a:highlight>
                <a:srgbClr val="FFFFFF"/>
              </a:highlight>
              <a:latin typeface="Arial"/>
              <a:ea typeface="Arial"/>
              <a:cs typeface="Arial"/>
              <a:sym typeface="Arial"/>
            </a:endParaRPr>
          </a:p>
          <a:p>
            <a:pPr marL="914400" marR="0" lvl="1" indent="-298450" algn="l" rtl="0">
              <a:lnSpc>
                <a:spcPct val="115000"/>
              </a:lnSpc>
              <a:spcBef>
                <a:spcPts val="0"/>
              </a:spcBef>
              <a:spcAft>
                <a:spcPts val="0"/>
              </a:spcAft>
              <a:buSzPts val="1100"/>
              <a:buFont typeface="Arial"/>
              <a:buChar char="○"/>
            </a:pPr>
            <a:r>
              <a:rPr lang="en" sz="1100">
                <a:highlight>
                  <a:srgbClr val="FFFFFF"/>
                </a:highlight>
                <a:latin typeface="Arial"/>
                <a:ea typeface="Arial"/>
                <a:cs typeface="Arial"/>
                <a:sym typeface="Arial"/>
              </a:rPr>
              <a:t>Rooms, as of 2015, are still open for rent.</a:t>
            </a:r>
            <a:endParaRPr sz="1100">
              <a:highlight>
                <a:srgbClr val="FFFFFF"/>
              </a:highlight>
              <a:latin typeface="Arial"/>
              <a:ea typeface="Arial"/>
              <a:cs typeface="Arial"/>
              <a:sym typeface="Arial"/>
            </a:endParaRPr>
          </a:p>
        </p:txBody>
      </p:sp>
      <p:sp>
        <p:nvSpPr>
          <p:cNvPr id="108" name="Shape 108"/>
          <p:cNvSpPr txBox="1"/>
          <p:nvPr/>
        </p:nvSpPr>
        <p:spPr>
          <a:xfrm>
            <a:off x="8197125" y="4864963"/>
            <a:ext cx="1200600" cy="1086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sz="1000">
                <a:latin typeface="Times New Roman"/>
                <a:ea typeface="Times New Roman"/>
                <a:cs typeface="Times New Roman"/>
                <a:sym typeface="Times New Roman"/>
              </a:rPr>
              <a:t>(Scott, 2017)</a:t>
            </a:r>
            <a:endParaRPr sz="1000">
              <a:latin typeface="Times New Roman"/>
              <a:ea typeface="Times New Roman"/>
              <a:cs typeface="Times New Roman"/>
              <a:sym typeface="Times New Roman"/>
            </a:endParaRPr>
          </a:p>
        </p:txBody>
      </p:sp>
      <p:pic>
        <p:nvPicPr>
          <p:cNvPr id="109" name="Shape 109"/>
          <p:cNvPicPr preferRelativeResize="0"/>
          <p:nvPr/>
        </p:nvPicPr>
        <p:blipFill>
          <a:blip r:embed="rId3">
            <a:alphaModFix/>
          </a:blip>
          <a:stretch>
            <a:fillRect/>
          </a:stretch>
        </p:blipFill>
        <p:spPr>
          <a:xfrm>
            <a:off x="7008475" y="1973050"/>
            <a:ext cx="1982700" cy="2920402"/>
          </a:xfrm>
          <a:prstGeom prst="rect">
            <a:avLst/>
          </a:prstGeom>
          <a:noFill/>
          <a:ln>
            <a:noFill/>
          </a:ln>
        </p:spPr>
      </p:pic>
      <p:pic>
        <p:nvPicPr>
          <p:cNvPr id="110" name="Shape 110"/>
          <p:cNvPicPr preferRelativeResize="0"/>
          <p:nvPr/>
        </p:nvPicPr>
        <p:blipFill>
          <a:blip r:embed="rId4">
            <a:alphaModFix/>
          </a:blip>
          <a:stretch>
            <a:fillRect/>
          </a:stretch>
        </p:blipFill>
        <p:spPr>
          <a:xfrm>
            <a:off x="4910975" y="279350"/>
            <a:ext cx="2021300" cy="1445000"/>
          </a:xfrm>
          <a:prstGeom prst="rect">
            <a:avLst/>
          </a:prstGeom>
          <a:noFill/>
          <a:ln>
            <a:noFill/>
          </a:ln>
        </p:spPr>
      </p:pic>
      <p:pic>
        <p:nvPicPr>
          <p:cNvPr id="111" name="Shape 111"/>
          <p:cNvPicPr preferRelativeResize="0"/>
          <p:nvPr/>
        </p:nvPicPr>
        <p:blipFill rotWithShape="1">
          <a:blip r:embed="rId5">
            <a:alphaModFix/>
          </a:blip>
          <a:srcRect t="24055" b="-16863"/>
          <a:stretch/>
        </p:blipFill>
        <p:spPr>
          <a:xfrm>
            <a:off x="7042100" y="260650"/>
            <a:ext cx="1982700" cy="209892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Expanding from Japan, to Asia, to Europe</a:t>
            </a:r>
            <a:endParaRPr/>
          </a:p>
        </p:txBody>
      </p:sp>
      <p:sp>
        <p:nvSpPr>
          <p:cNvPr id="117" name="Shape 117"/>
          <p:cNvSpPr txBox="1">
            <a:spLocks noGrp="1"/>
          </p:cNvSpPr>
          <p:nvPr>
            <p:ph type="body" idx="1"/>
          </p:nvPr>
        </p:nvSpPr>
        <p:spPr>
          <a:xfrm>
            <a:off x="311700" y="1186450"/>
            <a:ext cx="4738500" cy="2214600"/>
          </a:xfrm>
          <a:prstGeom prst="rect">
            <a:avLst/>
          </a:prstGeom>
        </p:spPr>
        <p:txBody>
          <a:bodyPr spcFirstLastPara="1" wrap="square" lIns="91425" tIns="91425" rIns="91425" bIns="91425" anchor="t" anchorCtr="0">
            <a:noAutofit/>
          </a:bodyPr>
          <a:lstStyle/>
          <a:p>
            <a:pPr marL="457200" lvl="0" indent="-330200" rtl="0">
              <a:spcBef>
                <a:spcPts val="0"/>
              </a:spcBef>
              <a:spcAft>
                <a:spcPts val="0"/>
              </a:spcAft>
              <a:buSzPts val="1600"/>
              <a:buFont typeface="Times New Roman"/>
              <a:buChar char="●"/>
            </a:pPr>
            <a:r>
              <a:rPr lang="en" sz="1600">
                <a:latin typeface="Times New Roman"/>
                <a:ea typeface="Times New Roman"/>
                <a:cs typeface="Times New Roman"/>
                <a:sym typeface="Times New Roman"/>
              </a:rPr>
              <a:t>2012 China’s first capsule hotel opens in Xi’an</a:t>
            </a:r>
            <a:endParaRPr sz="1600">
              <a:latin typeface="Times New Roman"/>
              <a:ea typeface="Times New Roman"/>
              <a:cs typeface="Times New Roman"/>
              <a:sym typeface="Times New Roman"/>
            </a:endParaRPr>
          </a:p>
          <a:p>
            <a:pPr marL="457200" lvl="0" indent="-330200" rtl="0">
              <a:spcBef>
                <a:spcPts val="0"/>
              </a:spcBef>
              <a:spcAft>
                <a:spcPts val="0"/>
              </a:spcAft>
              <a:buSzPts val="1600"/>
              <a:buFont typeface="Times New Roman"/>
              <a:buChar char="●"/>
            </a:pPr>
            <a:r>
              <a:rPr lang="en" sz="1600">
                <a:latin typeface="Times New Roman"/>
                <a:ea typeface="Times New Roman"/>
                <a:cs typeface="Times New Roman"/>
                <a:sym typeface="Times New Roman"/>
              </a:rPr>
              <a:t>2014 Belgium opens Europe's first capsule hotel</a:t>
            </a:r>
            <a:endParaRPr sz="1600">
              <a:latin typeface="Times New Roman"/>
              <a:ea typeface="Times New Roman"/>
              <a:cs typeface="Times New Roman"/>
              <a:sym typeface="Times New Roman"/>
            </a:endParaRPr>
          </a:p>
          <a:p>
            <a:pPr marL="457200" lvl="0" indent="-330200" rtl="0">
              <a:spcBef>
                <a:spcPts val="0"/>
              </a:spcBef>
              <a:spcAft>
                <a:spcPts val="0"/>
              </a:spcAft>
              <a:buSzPts val="1600"/>
              <a:buFont typeface="Times New Roman"/>
              <a:buChar char="●"/>
            </a:pPr>
            <a:r>
              <a:rPr lang="en" sz="1600">
                <a:latin typeface="Times New Roman"/>
                <a:ea typeface="Times New Roman"/>
                <a:cs typeface="Times New Roman"/>
                <a:sym typeface="Times New Roman"/>
              </a:rPr>
              <a:t>2015 Iceland opened the first capsule hostel in Reykjavik.</a:t>
            </a:r>
            <a:endParaRPr sz="1600">
              <a:latin typeface="Times New Roman"/>
              <a:ea typeface="Times New Roman"/>
              <a:cs typeface="Times New Roman"/>
              <a:sym typeface="Times New Roman"/>
            </a:endParaRPr>
          </a:p>
          <a:p>
            <a:pPr marL="914400" lvl="1" indent="-330200" rtl="0">
              <a:spcBef>
                <a:spcPts val="0"/>
              </a:spcBef>
              <a:spcAft>
                <a:spcPts val="0"/>
              </a:spcAft>
              <a:buSzPts val="1600"/>
              <a:buFont typeface="Times New Roman"/>
              <a:buChar char="○"/>
            </a:pPr>
            <a:r>
              <a:rPr lang="en" sz="1600">
                <a:latin typeface="Times New Roman"/>
                <a:ea typeface="Times New Roman"/>
                <a:cs typeface="Times New Roman"/>
                <a:sym typeface="Times New Roman"/>
              </a:rPr>
              <a:t>Reykjavík’s first Capsule Hotel offers Japanese-style sleeping pods</a:t>
            </a:r>
            <a:endParaRPr sz="1600">
              <a:latin typeface="Times New Roman"/>
              <a:ea typeface="Times New Roman"/>
              <a:cs typeface="Times New Roman"/>
              <a:sym typeface="Times New Roman"/>
            </a:endParaRPr>
          </a:p>
          <a:p>
            <a:pPr marL="457200" lvl="0" indent="-330200" rtl="0">
              <a:spcBef>
                <a:spcPts val="0"/>
              </a:spcBef>
              <a:spcAft>
                <a:spcPts val="0"/>
              </a:spcAft>
              <a:buSzPts val="1600"/>
              <a:buFont typeface="Times New Roman"/>
              <a:buChar char="●"/>
            </a:pPr>
            <a:r>
              <a:rPr lang="en" sz="1600">
                <a:latin typeface="Times New Roman"/>
                <a:ea typeface="Times New Roman"/>
                <a:cs typeface="Times New Roman"/>
                <a:sym typeface="Times New Roman"/>
              </a:rPr>
              <a:t>2017 The first capsule hotel opened in Hong Kong</a:t>
            </a:r>
            <a:endParaRPr sz="1600">
              <a:latin typeface="Times New Roman"/>
              <a:ea typeface="Times New Roman"/>
              <a:cs typeface="Times New Roman"/>
              <a:sym typeface="Times New Roman"/>
            </a:endParaRPr>
          </a:p>
          <a:p>
            <a:pPr marL="457200" lvl="0" indent="-330200" rtl="0">
              <a:spcBef>
                <a:spcPts val="0"/>
              </a:spcBef>
              <a:spcAft>
                <a:spcPts val="0"/>
              </a:spcAft>
              <a:buSzPts val="1600"/>
              <a:buFont typeface="Times New Roman"/>
              <a:buChar char="●"/>
            </a:pPr>
            <a:r>
              <a:rPr lang="en" sz="1600">
                <a:latin typeface="Times New Roman"/>
                <a:ea typeface="Times New Roman"/>
                <a:cs typeface="Times New Roman"/>
                <a:sym typeface="Times New Roman"/>
              </a:rPr>
              <a:t>2017 India’s first Capsule hotel has opened in Mumbai</a:t>
            </a:r>
            <a:endParaRPr sz="1600">
              <a:latin typeface="Times New Roman"/>
              <a:ea typeface="Times New Roman"/>
              <a:cs typeface="Times New Roman"/>
              <a:sym typeface="Times New Roman"/>
            </a:endParaRPr>
          </a:p>
          <a:p>
            <a:pPr marL="457200" lvl="0" indent="-330200" rtl="0">
              <a:spcBef>
                <a:spcPts val="0"/>
              </a:spcBef>
              <a:spcAft>
                <a:spcPts val="0"/>
              </a:spcAft>
              <a:buSzPts val="1600"/>
              <a:buFont typeface="Times New Roman"/>
              <a:buChar char="●"/>
            </a:pPr>
            <a:r>
              <a:rPr lang="en" sz="1600">
                <a:highlight>
                  <a:srgbClr val="FFFFFF"/>
                </a:highlight>
                <a:latin typeface="Times New Roman"/>
                <a:ea typeface="Times New Roman"/>
                <a:cs typeface="Times New Roman"/>
                <a:sym typeface="Times New Roman"/>
              </a:rPr>
              <a:t>2017 The first capsule hotel in Mexico was opened at Mexico City Airport Terminal 1.</a:t>
            </a:r>
            <a:endParaRPr sz="1600">
              <a:latin typeface="Times New Roman"/>
              <a:ea typeface="Times New Roman"/>
              <a:cs typeface="Times New Roman"/>
              <a:sym typeface="Times New Roman"/>
            </a:endParaRPr>
          </a:p>
        </p:txBody>
      </p:sp>
      <p:sp>
        <p:nvSpPr>
          <p:cNvPr id="118" name="Shape 118"/>
          <p:cNvSpPr txBox="1"/>
          <p:nvPr/>
        </p:nvSpPr>
        <p:spPr>
          <a:xfrm>
            <a:off x="7365775" y="4126200"/>
            <a:ext cx="1778100" cy="10173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000">
                <a:latin typeface="Times New Roman"/>
                <a:ea typeface="Times New Roman"/>
                <a:cs typeface="Times New Roman"/>
                <a:sym typeface="Times New Roman"/>
              </a:rPr>
              <a:t>(CNN, 2012)</a:t>
            </a:r>
            <a:endParaRPr sz="1000">
              <a:latin typeface="Times New Roman"/>
              <a:ea typeface="Times New Roman"/>
              <a:cs typeface="Times New Roman"/>
              <a:sym typeface="Times New Roman"/>
            </a:endParaRPr>
          </a:p>
          <a:p>
            <a:pPr marL="0" lvl="0" indent="0" rtl="0">
              <a:spcBef>
                <a:spcPts val="0"/>
              </a:spcBef>
              <a:spcAft>
                <a:spcPts val="0"/>
              </a:spcAft>
              <a:buNone/>
            </a:pPr>
            <a:r>
              <a:rPr lang="en" sz="1000">
                <a:latin typeface="Times New Roman"/>
                <a:ea typeface="Times New Roman"/>
                <a:cs typeface="Times New Roman"/>
                <a:sym typeface="Times New Roman"/>
              </a:rPr>
              <a:t>(CTV new, 2014)</a:t>
            </a:r>
            <a:endParaRPr sz="1000">
              <a:latin typeface="Times New Roman"/>
              <a:ea typeface="Times New Roman"/>
              <a:cs typeface="Times New Roman"/>
              <a:sym typeface="Times New Roman"/>
            </a:endParaRPr>
          </a:p>
          <a:p>
            <a:pPr marL="0" lvl="0" indent="0" rtl="0">
              <a:spcBef>
                <a:spcPts val="0"/>
              </a:spcBef>
              <a:spcAft>
                <a:spcPts val="0"/>
              </a:spcAft>
              <a:buNone/>
            </a:pPr>
            <a:r>
              <a:rPr lang="en" sz="1000">
                <a:latin typeface="Times New Roman"/>
                <a:ea typeface="Times New Roman"/>
                <a:cs typeface="Times New Roman"/>
                <a:sym typeface="Times New Roman"/>
              </a:rPr>
              <a:t>(Iceland magazine, 2016)</a:t>
            </a:r>
            <a:endParaRPr sz="1000">
              <a:latin typeface="Times New Roman"/>
              <a:ea typeface="Times New Roman"/>
              <a:cs typeface="Times New Roman"/>
              <a:sym typeface="Times New Roman"/>
            </a:endParaRPr>
          </a:p>
          <a:p>
            <a:pPr marL="0" lvl="0" indent="0" rtl="0">
              <a:spcBef>
                <a:spcPts val="0"/>
              </a:spcBef>
              <a:spcAft>
                <a:spcPts val="0"/>
              </a:spcAft>
              <a:buNone/>
            </a:pPr>
            <a:r>
              <a:rPr lang="en" sz="1000">
                <a:latin typeface="Times New Roman"/>
                <a:ea typeface="Times New Roman"/>
                <a:cs typeface="Times New Roman"/>
                <a:sym typeface="Times New Roman"/>
              </a:rPr>
              <a:t>(Boutique hotel news, 2017)</a:t>
            </a:r>
            <a:endParaRPr sz="1000">
              <a:latin typeface="Times New Roman"/>
              <a:ea typeface="Times New Roman"/>
              <a:cs typeface="Times New Roman"/>
              <a:sym typeface="Times New Roman"/>
            </a:endParaRPr>
          </a:p>
          <a:p>
            <a:pPr marL="0" lvl="0" indent="0" rtl="0">
              <a:spcBef>
                <a:spcPts val="0"/>
              </a:spcBef>
              <a:spcAft>
                <a:spcPts val="0"/>
              </a:spcAft>
              <a:buNone/>
            </a:pPr>
            <a:r>
              <a:rPr lang="en" sz="1000">
                <a:latin typeface="Times New Roman"/>
                <a:ea typeface="Times New Roman"/>
                <a:cs typeface="Times New Roman"/>
                <a:sym typeface="Times New Roman"/>
              </a:rPr>
              <a:t>(Indian express, 2017)</a:t>
            </a:r>
            <a:endParaRPr sz="1000">
              <a:latin typeface="Times New Roman"/>
              <a:ea typeface="Times New Roman"/>
              <a:cs typeface="Times New Roman"/>
              <a:sym typeface="Times New Roman"/>
            </a:endParaRPr>
          </a:p>
          <a:p>
            <a:pPr marL="0" lvl="0" indent="0">
              <a:spcBef>
                <a:spcPts val="0"/>
              </a:spcBef>
              <a:spcAft>
                <a:spcPts val="0"/>
              </a:spcAft>
              <a:buNone/>
            </a:pPr>
            <a:r>
              <a:rPr lang="en" sz="1000">
                <a:latin typeface="Times New Roman"/>
                <a:ea typeface="Times New Roman"/>
                <a:cs typeface="Times New Roman"/>
                <a:sym typeface="Times New Roman"/>
              </a:rPr>
              <a:t>(Aol, 2017)</a:t>
            </a:r>
            <a:endParaRPr sz="1000">
              <a:latin typeface="Times New Roman"/>
              <a:ea typeface="Times New Roman"/>
              <a:cs typeface="Times New Roman"/>
              <a:sym typeface="Times New Roman"/>
            </a:endParaRPr>
          </a:p>
          <a:p>
            <a:pPr marL="0" lvl="0" indent="0">
              <a:spcBef>
                <a:spcPts val="0"/>
              </a:spcBef>
              <a:spcAft>
                <a:spcPts val="0"/>
              </a:spcAft>
              <a:buNone/>
            </a:pPr>
            <a:endParaRPr sz="1200" u="sng">
              <a:solidFill>
                <a:srgbClr val="2A3990"/>
              </a:solidFill>
              <a:latin typeface="Times New Roman"/>
              <a:ea typeface="Times New Roman"/>
              <a:cs typeface="Times New Roman"/>
              <a:sym typeface="Times New Roman"/>
            </a:endParaRPr>
          </a:p>
          <a:p>
            <a:pPr marL="0" lvl="0" indent="0">
              <a:spcBef>
                <a:spcPts val="0"/>
              </a:spcBef>
              <a:spcAft>
                <a:spcPts val="0"/>
              </a:spcAft>
              <a:buNone/>
            </a:pPr>
            <a:endParaRPr/>
          </a:p>
          <a:p>
            <a:pPr marL="0" lvl="0" indent="0">
              <a:spcBef>
                <a:spcPts val="0"/>
              </a:spcBef>
              <a:spcAft>
                <a:spcPts val="0"/>
              </a:spcAft>
              <a:buNone/>
            </a:pPr>
            <a:endParaRPr/>
          </a:p>
          <a:p>
            <a:pPr marL="0" lvl="0" indent="0">
              <a:spcBef>
                <a:spcPts val="0"/>
              </a:spcBef>
              <a:spcAft>
                <a:spcPts val="0"/>
              </a:spcAft>
              <a:buNone/>
            </a:pPr>
            <a:endParaRPr/>
          </a:p>
          <a:p>
            <a:pPr marL="0" lvl="0" indent="0">
              <a:spcBef>
                <a:spcPts val="0"/>
              </a:spcBef>
              <a:spcAft>
                <a:spcPts val="0"/>
              </a:spcAft>
              <a:buNone/>
            </a:pPr>
            <a:endParaRPr/>
          </a:p>
        </p:txBody>
      </p:sp>
      <p:pic>
        <p:nvPicPr>
          <p:cNvPr id="119" name="Shape 119"/>
          <p:cNvPicPr preferRelativeResize="0"/>
          <p:nvPr/>
        </p:nvPicPr>
        <p:blipFill>
          <a:blip r:embed="rId3">
            <a:alphaModFix/>
          </a:blip>
          <a:stretch>
            <a:fillRect/>
          </a:stretch>
        </p:blipFill>
        <p:spPr>
          <a:xfrm>
            <a:off x="5065774" y="3160474"/>
            <a:ext cx="1962911" cy="1071351"/>
          </a:xfrm>
          <a:prstGeom prst="rect">
            <a:avLst/>
          </a:prstGeom>
          <a:noFill/>
          <a:ln>
            <a:noFill/>
          </a:ln>
        </p:spPr>
      </p:pic>
      <p:pic>
        <p:nvPicPr>
          <p:cNvPr id="120" name="Shape 120"/>
          <p:cNvPicPr preferRelativeResize="0"/>
          <p:nvPr/>
        </p:nvPicPr>
        <p:blipFill>
          <a:blip r:embed="rId4">
            <a:alphaModFix/>
          </a:blip>
          <a:stretch>
            <a:fillRect/>
          </a:stretch>
        </p:blipFill>
        <p:spPr>
          <a:xfrm>
            <a:off x="7028687" y="3160486"/>
            <a:ext cx="1962913" cy="1071314"/>
          </a:xfrm>
          <a:prstGeom prst="rect">
            <a:avLst/>
          </a:prstGeom>
          <a:noFill/>
          <a:ln>
            <a:noFill/>
          </a:ln>
        </p:spPr>
      </p:pic>
      <p:pic>
        <p:nvPicPr>
          <p:cNvPr id="121" name="Shape 121"/>
          <p:cNvPicPr preferRelativeResize="0"/>
          <p:nvPr/>
        </p:nvPicPr>
        <p:blipFill>
          <a:blip r:embed="rId5">
            <a:alphaModFix/>
          </a:blip>
          <a:stretch>
            <a:fillRect/>
          </a:stretch>
        </p:blipFill>
        <p:spPr>
          <a:xfrm>
            <a:off x="5065781" y="2089138"/>
            <a:ext cx="1962905" cy="1071325"/>
          </a:xfrm>
          <a:prstGeom prst="rect">
            <a:avLst/>
          </a:prstGeom>
          <a:noFill/>
          <a:ln>
            <a:noFill/>
          </a:ln>
        </p:spPr>
      </p:pic>
      <p:pic>
        <p:nvPicPr>
          <p:cNvPr id="122" name="Shape 122"/>
          <p:cNvPicPr preferRelativeResize="0"/>
          <p:nvPr/>
        </p:nvPicPr>
        <p:blipFill>
          <a:blip r:embed="rId6">
            <a:alphaModFix/>
          </a:blip>
          <a:stretch>
            <a:fillRect/>
          </a:stretch>
        </p:blipFill>
        <p:spPr>
          <a:xfrm>
            <a:off x="5065775" y="1017800"/>
            <a:ext cx="1962912" cy="1071324"/>
          </a:xfrm>
          <a:prstGeom prst="rect">
            <a:avLst/>
          </a:prstGeom>
          <a:noFill/>
          <a:ln>
            <a:noFill/>
          </a:ln>
        </p:spPr>
      </p:pic>
      <p:pic>
        <p:nvPicPr>
          <p:cNvPr id="123" name="Shape 123"/>
          <p:cNvPicPr preferRelativeResize="0"/>
          <p:nvPr/>
        </p:nvPicPr>
        <p:blipFill>
          <a:blip r:embed="rId7">
            <a:alphaModFix/>
          </a:blip>
          <a:stretch>
            <a:fillRect/>
          </a:stretch>
        </p:blipFill>
        <p:spPr>
          <a:xfrm>
            <a:off x="7028700" y="1017800"/>
            <a:ext cx="1962875" cy="1071350"/>
          </a:xfrm>
          <a:prstGeom prst="rect">
            <a:avLst/>
          </a:prstGeom>
          <a:noFill/>
          <a:ln>
            <a:noFill/>
          </a:ln>
        </p:spPr>
      </p:pic>
      <p:pic>
        <p:nvPicPr>
          <p:cNvPr id="124" name="Shape 124"/>
          <p:cNvPicPr preferRelativeResize="0"/>
          <p:nvPr/>
        </p:nvPicPr>
        <p:blipFill>
          <a:blip r:embed="rId8">
            <a:alphaModFix/>
          </a:blip>
          <a:stretch>
            <a:fillRect/>
          </a:stretch>
        </p:blipFill>
        <p:spPr>
          <a:xfrm>
            <a:off x="7028700" y="2082316"/>
            <a:ext cx="1962875" cy="108494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The Growth of Capsule Hotels </a:t>
            </a:r>
            <a:endParaRPr/>
          </a:p>
        </p:txBody>
      </p:sp>
      <p:sp>
        <p:nvSpPr>
          <p:cNvPr id="130" name="Shape 130"/>
          <p:cNvSpPr txBox="1">
            <a:spLocks noGrp="1"/>
          </p:cNvSpPr>
          <p:nvPr>
            <p:ph type="body" idx="1"/>
          </p:nvPr>
        </p:nvSpPr>
        <p:spPr>
          <a:xfrm>
            <a:off x="102000" y="1229875"/>
            <a:ext cx="4285800" cy="3762600"/>
          </a:xfrm>
          <a:prstGeom prst="rect">
            <a:avLst/>
          </a:prstGeom>
        </p:spPr>
        <p:txBody>
          <a:bodyPr spcFirstLastPara="1" wrap="square" lIns="91425" tIns="91425" rIns="91425" bIns="91425" anchor="t" anchorCtr="0">
            <a:noAutofit/>
          </a:bodyPr>
          <a:lstStyle/>
          <a:p>
            <a:pPr marL="457200" lvl="0" indent="-323850">
              <a:spcBef>
                <a:spcPts val="0"/>
              </a:spcBef>
              <a:spcAft>
                <a:spcPts val="0"/>
              </a:spcAft>
              <a:buClr>
                <a:srgbClr val="2A3990"/>
              </a:buClr>
              <a:buSzPts val="1500"/>
              <a:buFont typeface="Times New Roman"/>
              <a:buChar char="●"/>
            </a:pPr>
            <a:r>
              <a:rPr lang="en" sz="1500">
                <a:solidFill>
                  <a:srgbClr val="2A3990"/>
                </a:solidFill>
                <a:latin typeface="Times New Roman"/>
                <a:ea typeface="Times New Roman"/>
                <a:cs typeface="Times New Roman"/>
                <a:sym typeface="Times New Roman"/>
              </a:rPr>
              <a:t>Airports</a:t>
            </a:r>
            <a:endParaRPr sz="1500">
              <a:solidFill>
                <a:srgbClr val="2A3990"/>
              </a:solidFill>
              <a:latin typeface="Times New Roman"/>
              <a:ea typeface="Times New Roman"/>
              <a:cs typeface="Times New Roman"/>
              <a:sym typeface="Times New Roman"/>
            </a:endParaRPr>
          </a:p>
          <a:p>
            <a:pPr marL="914400" lvl="1" indent="-323850">
              <a:spcBef>
                <a:spcPts val="0"/>
              </a:spcBef>
              <a:spcAft>
                <a:spcPts val="0"/>
              </a:spcAft>
              <a:buClr>
                <a:srgbClr val="2A3990"/>
              </a:buClr>
              <a:buSzPts val="1500"/>
              <a:buFont typeface="Times New Roman"/>
              <a:buChar char="○"/>
            </a:pPr>
            <a:r>
              <a:rPr lang="en" sz="1500">
                <a:solidFill>
                  <a:srgbClr val="2A3990"/>
                </a:solidFill>
                <a:latin typeface="Times New Roman"/>
                <a:ea typeface="Times New Roman"/>
                <a:cs typeface="Times New Roman"/>
                <a:sym typeface="Times New Roman"/>
              </a:rPr>
              <a:t>Travelers looking to spend a night before next morning travel would naturally find the pod concept convenient </a:t>
            </a:r>
            <a:endParaRPr sz="1500">
              <a:solidFill>
                <a:srgbClr val="2A3990"/>
              </a:solidFill>
              <a:latin typeface="Times New Roman"/>
              <a:ea typeface="Times New Roman"/>
              <a:cs typeface="Times New Roman"/>
              <a:sym typeface="Times New Roman"/>
            </a:endParaRPr>
          </a:p>
          <a:p>
            <a:pPr marL="457200" lvl="0" indent="-323850">
              <a:spcBef>
                <a:spcPts val="0"/>
              </a:spcBef>
              <a:spcAft>
                <a:spcPts val="0"/>
              </a:spcAft>
              <a:buClr>
                <a:srgbClr val="2A3990"/>
              </a:buClr>
              <a:buSzPts val="1500"/>
              <a:buFont typeface="Times New Roman"/>
              <a:buChar char="●"/>
            </a:pPr>
            <a:r>
              <a:rPr lang="en" sz="1500">
                <a:solidFill>
                  <a:srgbClr val="2A3990"/>
                </a:solidFill>
                <a:latin typeface="Times New Roman"/>
                <a:ea typeface="Times New Roman"/>
                <a:cs typeface="Times New Roman"/>
                <a:sym typeface="Times New Roman"/>
              </a:rPr>
              <a:t>Entertainment joints</a:t>
            </a:r>
            <a:endParaRPr sz="1500">
              <a:solidFill>
                <a:srgbClr val="2A3990"/>
              </a:solidFill>
              <a:latin typeface="Times New Roman"/>
              <a:ea typeface="Times New Roman"/>
              <a:cs typeface="Times New Roman"/>
              <a:sym typeface="Times New Roman"/>
            </a:endParaRPr>
          </a:p>
          <a:p>
            <a:pPr marL="914400" lvl="1" indent="-323850" rtl="0">
              <a:spcBef>
                <a:spcPts val="0"/>
              </a:spcBef>
              <a:spcAft>
                <a:spcPts val="0"/>
              </a:spcAft>
              <a:buClr>
                <a:srgbClr val="2A3990"/>
              </a:buClr>
              <a:buSzPts val="1500"/>
              <a:buFont typeface="Times New Roman"/>
              <a:buChar char="○"/>
            </a:pPr>
            <a:r>
              <a:rPr lang="en" sz="1500">
                <a:solidFill>
                  <a:srgbClr val="2A3990"/>
                </a:solidFill>
                <a:latin typeface="Times New Roman"/>
                <a:ea typeface="Times New Roman"/>
                <a:cs typeface="Times New Roman"/>
                <a:sym typeface="Times New Roman"/>
              </a:rPr>
              <a:t>Capsules are also perfect for revelers seeking to have a night out but are too drunk or exhausted to go home.</a:t>
            </a:r>
            <a:endParaRPr sz="1500">
              <a:solidFill>
                <a:srgbClr val="2A3990"/>
              </a:solidFill>
              <a:latin typeface="Times New Roman"/>
              <a:ea typeface="Times New Roman"/>
              <a:cs typeface="Times New Roman"/>
              <a:sym typeface="Times New Roman"/>
            </a:endParaRPr>
          </a:p>
          <a:p>
            <a:pPr marL="457200" lvl="0" indent="-323850" rtl="0">
              <a:spcBef>
                <a:spcPts val="0"/>
              </a:spcBef>
              <a:spcAft>
                <a:spcPts val="0"/>
              </a:spcAft>
              <a:buClr>
                <a:srgbClr val="2A3990"/>
              </a:buClr>
              <a:buSzPts val="1500"/>
              <a:buFont typeface="Times New Roman"/>
              <a:buChar char="●"/>
            </a:pPr>
            <a:r>
              <a:rPr lang="en" sz="1500">
                <a:solidFill>
                  <a:srgbClr val="2A3990"/>
                </a:solidFill>
                <a:latin typeface="Times New Roman"/>
                <a:ea typeface="Times New Roman"/>
                <a:cs typeface="Times New Roman"/>
                <a:sym typeface="Times New Roman"/>
              </a:rPr>
              <a:t>Global capsule hotels market was valued at 159 million USD in 2016 and is expected to reach 226 million USD by the end of 2022, growing at a Compound Annual Growth Rate of 6.03%.</a:t>
            </a:r>
            <a:endParaRPr sz="1500">
              <a:solidFill>
                <a:srgbClr val="2A3990"/>
              </a:solidFill>
              <a:latin typeface="Times New Roman"/>
              <a:ea typeface="Times New Roman"/>
              <a:cs typeface="Times New Roman"/>
              <a:sym typeface="Times New Roman"/>
            </a:endParaRPr>
          </a:p>
          <a:p>
            <a:pPr marL="0" lvl="0" indent="0">
              <a:spcBef>
                <a:spcPts val="1600"/>
              </a:spcBef>
              <a:spcAft>
                <a:spcPts val="0"/>
              </a:spcAft>
              <a:buNone/>
            </a:pPr>
            <a:endParaRPr>
              <a:solidFill>
                <a:srgbClr val="2A3990"/>
              </a:solidFill>
              <a:latin typeface="Times New Roman"/>
              <a:ea typeface="Times New Roman"/>
              <a:cs typeface="Times New Roman"/>
              <a:sym typeface="Times New Roman"/>
            </a:endParaRPr>
          </a:p>
          <a:p>
            <a:pPr marL="0" lvl="0" indent="0">
              <a:spcBef>
                <a:spcPts val="1600"/>
              </a:spcBef>
              <a:spcAft>
                <a:spcPts val="1600"/>
              </a:spcAft>
              <a:buNone/>
            </a:pPr>
            <a:endParaRPr>
              <a:solidFill>
                <a:srgbClr val="2A3990"/>
              </a:solidFill>
              <a:latin typeface="Times New Roman"/>
              <a:ea typeface="Times New Roman"/>
              <a:cs typeface="Times New Roman"/>
              <a:sym typeface="Times New Roman"/>
            </a:endParaRPr>
          </a:p>
        </p:txBody>
      </p:sp>
      <p:pic>
        <p:nvPicPr>
          <p:cNvPr id="131" name="Shape 131"/>
          <p:cNvPicPr preferRelativeResize="0"/>
          <p:nvPr/>
        </p:nvPicPr>
        <p:blipFill>
          <a:blip r:embed="rId3">
            <a:alphaModFix/>
          </a:blip>
          <a:stretch>
            <a:fillRect/>
          </a:stretch>
        </p:blipFill>
        <p:spPr>
          <a:xfrm>
            <a:off x="4735425" y="128875"/>
            <a:ext cx="2998575" cy="2267600"/>
          </a:xfrm>
          <a:prstGeom prst="rect">
            <a:avLst/>
          </a:prstGeom>
          <a:noFill/>
          <a:ln>
            <a:noFill/>
          </a:ln>
        </p:spPr>
      </p:pic>
      <p:pic>
        <p:nvPicPr>
          <p:cNvPr id="132" name="Shape 132"/>
          <p:cNvPicPr preferRelativeResize="0"/>
          <p:nvPr/>
        </p:nvPicPr>
        <p:blipFill>
          <a:blip r:embed="rId4">
            <a:alphaModFix/>
          </a:blip>
          <a:stretch>
            <a:fillRect/>
          </a:stretch>
        </p:blipFill>
        <p:spPr>
          <a:xfrm>
            <a:off x="4387800" y="2392050"/>
            <a:ext cx="4756201" cy="2787824"/>
          </a:xfrm>
          <a:prstGeom prst="rect">
            <a:avLst/>
          </a:prstGeom>
          <a:noFill/>
          <a:ln>
            <a:noFill/>
          </a:ln>
        </p:spPr>
      </p:pic>
      <p:sp>
        <p:nvSpPr>
          <p:cNvPr id="133" name="Shape 133"/>
          <p:cNvSpPr txBox="1"/>
          <p:nvPr/>
        </p:nvSpPr>
        <p:spPr>
          <a:xfrm>
            <a:off x="8017025" y="4866300"/>
            <a:ext cx="1328700" cy="2772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200">
                <a:latin typeface="Times New Roman"/>
                <a:ea typeface="Times New Roman"/>
                <a:cs typeface="Times New Roman"/>
                <a:sym typeface="Times New Roman"/>
              </a:rPr>
              <a:t>(Forbes, 2017)</a:t>
            </a:r>
            <a:endParaRPr sz="1200">
              <a:latin typeface="Times New Roman"/>
              <a:ea typeface="Times New Roman"/>
              <a:cs typeface="Times New Roman"/>
              <a:sym typeface="Times New Roman"/>
            </a:endParaRPr>
          </a:p>
        </p:txBody>
      </p:sp>
      <p:pic>
        <p:nvPicPr>
          <p:cNvPr id="134" name="Shape 134"/>
          <p:cNvPicPr preferRelativeResize="0"/>
          <p:nvPr/>
        </p:nvPicPr>
        <p:blipFill>
          <a:blip r:embed="rId5">
            <a:alphaModFix/>
          </a:blip>
          <a:stretch>
            <a:fillRect/>
          </a:stretch>
        </p:blipFill>
        <p:spPr>
          <a:xfrm>
            <a:off x="7734000" y="-1"/>
            <a:ext cx="1361299" cy="3403272"/>
          </a:xfrm>
          <a:prstGeom prst="rect">
            <a:avLst/>
          </a:prstGeom>
          <a:noFill/>
          <a:ln>
            <a:noFill/>
          </a:ln>
        </p:spPr>
      </p:pic>
      <p:sp>
        <p:nvSpPr>
          <p:cNvPr id="135" name="Shape 135"/>
          <p:cNvSpPr txBox="1"/>
          <p:nvPr/>
        </p:nvSpPr>
        <p:spPr>
          <a:xfrm>
            <a:off x="7943475" y="4715275"/>
            <a:ext cx="1200300" cy="2772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200">
                <a:latin typeface="Times New Roman"/>
                <a:ea typeface="Times New Roman"/>
                <a:cs typeface="Times New Roman"/>
                <a:sym typeface="Times New Roman"/>
              </a:rPr>
              <a:t>(Abcnews,2011)</a:t>
            </a:r>
            <a:endParaRPr sz="1200">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Shape 140"/>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Japanese vs. American Culture </a:t>
            </a:r>
            <a:endParaRPr/>
          </a:p>
        </p:txBody>
      </p:sp>
      <p:sp>
        <p:nvSpPr>
          <p:cNvPr id="141" name="Shape 141"/>
          <p:cNvSpPr txBox="1">
            <a:spLocks noGrp="1"/>
          </p:cNvSpPr>
          <p:nvPr>
            <p:ph type="body" idx="1"/>
          </p:nvPr>
        </p:nvSpPr>
        <p:spPr>
          <a:xfrm>
            <a:off x="311700" y="1153675"/>
            <a:ext cx="5113500" cy="3339000"/>
          </a:xfrm>
          <a:prstGeom prst="rect">
            <a:avLst/>
          </a:prstGeom>
        </p:spPr>
        <p:txBody>
          <a:bodyPr spcFirstLastPara="1" wrap="square" lIns="91425" tIns="91425" rIns="91425" bIns="91425" anchor="t" anchorCtr="0">
            <a:noAutofit/>
          </a:bodyPr>
          <a:lstStyle/>
          <a:p>
            <a:pPr marL="457200" lvl="0" indent="-342900" rtl="0">
              <a:spcBef>
                <a:spcPts val="0"/>
              </a:spcBef>
              <a:spcAft>
                <a:spcPts val="0"/>
              </a:spcAft>
              <a:buClr>
                <a:srgbClr val="2A3990"/>
              </a:buClr>
              <a:buSzPts val="1800"/>
              <a:buFont typeface="Times New Roman"/>
              <a:buChar char="●"/>
            </a:pPr>
            <a:r>
              <a:rPr lang="en">
                <a:solidFill>
                  <a:srgbClr val="2A3990"/>
                </a:solidFill>
                <a:latin typeface="Times New Roman"/>
                <a:ea typeface="Times New Roman"/>
                <a:cs typeface="Times New Roman"/>
                <a:sym typeface="Times New Roman"/>
              </a:rPr>
              <a:t>Geert Hofstede’s Cultural Dimensions</a:t>
            </a:r>
            <a:endParaRPr>
              <a:solidFill>
                <a:srgbClr val="2A3990"/>
              </a:solidFill>
              <a:latin typeface="Times New Roman"/>
              <a:ea typeface="Times New Roman"/>
              <a:cs typeface="Times New Roman"/>
              <a:sym typeface="Times New Roman"/>
            </a:endParaRPr>
          </a:p>
          <a:p>
            <a:pPr marL="914400" lvl="1" indent="-317500" rtl="0">
              <a:spcBef>
                <a:spcPts val="0"/>
              </a:spcBef>
              <a:spcAft>
                <a:spcPts val="0"/>
              </a:spcAft>
              <a:buClr>
                <a:srgbClr val="2A3990"/>
              </a:buClr>
              <a:buSzPts val="1400"/>
              <a:buFont typeface="Times New Roman"/>
              <a:buChar char="○"/>
            </a:pPr>
            <a:r>
              <a:rPr lang="en">
                <a:solidFill>
                  <a:srgbClr val="2A3990"/>
                </a:solidFill>
                <a:latin typeface="Times New Roman"/>
                <a:ea typeface="Times New Roman"/>
                <a:cs typeface="Times New Roman"/>
                <a:sym typeface="Times New Roman"/>
              </a:rPr>
              <a:t>Individualism vs. Collectivism:</a:t>
            </a:r>
            <a:endParaRPr>
              <a:solidFill>
                <a:srgbClr val="2A3990"/>
              </a:solidFill>
              <a:latin typeface="Times New Roman"/>
              <a:ea typeface="Times New Roman"/>
              <a:cs typeface="Times New Roman"/>
              <a:sym typeface="Times New Roman"/>
            </a:endParaRPr>
          </a:p>
          <a:p>
            <a:pPr marL="1371600" lvl="2" indent="-317500" rtl="0">
              <a:spcBef>
                <a:spcPts val="0"/>
              </a:spcBef>
              <a:spcAft>
                <a:spcPts val="0"/>
              </a:spcAft>
              <a:buClr>
                <a:srgbClr val="2A3990"/>
              </a:buClr>
              <a:buSzPts val="1400"/>
              <a:buFont typeface="Times New Roman"/>
              <a:buChar char="■"/>
            </a:pPr>
            <a:r>
              <a:rPr lang="en">
                <a:solidFill>
                  <a:srgbClr val="2A3990"/>
                </a:solidFill>
                <a:latin typeface="Times New Roman"/>
                <a:ea typeface="Times New Roman"/>
                <a:cs typeface="Times New Roman"/>
                <a:sym typeface="Times New Roman"/>
              </a:rPr>
              <a:t>In Japan, one is defined by referring to the relationships one has with others.</a:t>
            </a:r>
            <a:endParaRPr>
              <a:solidFill>
                <a:srgbClr val="2A3990"/>
              </a:solidFill>
              <a:latin typeface="Times New Roman"/>
              <a:ea typeface="Times New Roman"/>
              <a:cs typeface="Times New Roman"/>
              <a:sym typeface="Times New Roman"/>
            </a:endParaRPr>
          </a:p>
          <a:p>
            <a:pPr marL="1371600" lvl="2" indent="-317500" rtl="0">
              <a:spcBef>
                <a:spcPts val="0"/>
              </a:spcBef>
              <a:spcAft>
                <a:spcPts val="0"/>
              </a:spcAft>
              <a:buClr>
                <a:srgbClr val="2A3990"/>
              </a:buClr>
              <a:buSzPts val="1400"/>
              <a:buFont typeface="Times New Roman"/>
              <a:buChar char="■"/>
            </a:pPr>
            <a:r>
              <a:rPr lang="en">
                <a:solidFill>
                  <a:srgbClr val="2A3990"/>
                </a:solidFill>
                <a:latin typeface="Times New Roman"/>
                <a:ea typeface="Times New Roman"/>
                <a:cs typeface="Times New Roman"/>
                <a:sym typeface="Times New Roman"/>
              </a:rPr>
              <a:t>Sentimental desire for </a:t>
            </a:r>
            <a:r>
              <a:rPr lang="en" i="1">
                <a:solidFill>
                  <a:srgbClr val="2A3990"/>
                </a:solidFill>
                <a:latin typeface="Times New Roman"/>
                <a:ea typeface="Times New Roman"/>
                <a:cs typeface="Times New Roman"/>
                <a:sym typeface="Times New Roman"/>
              </a:rPr>
              <a:t>ittaikan</a:t>
            </a:r>
            <a:r>
              <a:rPr lang="en">
                <a:solidFill>
                  <a:srgbClr val="2A3990"/>
                </a:solidFill>
                <a:latin typeface="Times New Roman"/>
                <a:ea typeface="Times New Roman"/>
                <a:cs typeface="Times New Roman"/>
                <a:sym typeface="Times New Roman"/>
              </a:rPr>
              <a:t> (“feeling oneness”)</a:t>
            </a:r>
            <a:endParaRPr>
              <a:solidFill>
                <a:srgbClr val="2A3990"/>
              </a:solidFill>
              <a:latin typeface="Times New Roman"/>
              <a:ea typeface="Times New Roman"/>
              <a:cs typeface="Times New Roman"/>
              <a:sym typeface="Times New Roman"/>
            </a:endParaRPr>
          </a:p>
          <a:p>
            <a:pPr marL="1371600" lvl="2" indent="-317500" rtl="0">
              <a:spcBef>
                <a:spcPts val="0"/>
              </a:spcBef>
              <a:spcAft>
                <a:spcPts val="0"/>
              </a:spcAft>
              <a:buClr>
                <a:srgbClr val="2A3990"/>
              </a:buClr>
              <a:buSzPts val="1400"/>
              <a:buFont typeface="Times New Roman"/>
              <a:buChar char="■"/>
            </a:pPr>
            <a:r>
              <a:rPr lang="en">
                <a:solidFill>
                  <a:srgbClr val="2A3990"/>
                </a:solidFill>
                <a:latin typeface="Times New Roman"/>
                <a:ea typeface="Times New Roman"/>
                <a:cs typeface="Times New Roman"/>
                <a:sym typeface="Times New Roman"/>
              </a:rPr>
              <a:t>Japanese individuals are much more open to communal commodities </a:t>
            </a:r>
            <a:endParaRPr>
              <a:solidFill>
                <a:srgbClr val="2A3990"/>
              </a:solidFill>
              <a:latin typeface="Times New Roman"/>
              <a:ea typeface="Times New Roman"/>
              <a:cs typeface="Times New Roman"/>
              <a:sym typeface="Times New Roman"/>
            </a:endParaRPr>
          </a:p>
          <a:p>
            <a:pPr marL="457200" lvl="0" indent="-342900" rtl="0">
              <a:spcBef>
                <a:spcPts val="0"/>
              </a:spcBef>
              <a:spcAft>
                <a:spcPts val="0"/>
              </a:spcAft>
              <a:buClr>
                <a:srgbClr val="2A3990"/>
              </a:buClr>
              <a:buSzPts val="1800"/>
              <a:buFont typeface="Times New Roman"/>
              <a:buChar char="●"/>
            </a:pPr>
            <a:r>
              <a:rPr lang="en">
                <a:solidFill>
                  <a:srgbClr val="2A3990"/>
                </a:solidFill>
                <a:latin typeface="Times New Roman"/>
                <a:ea typeface="Times New Roman"/>
                <a:cs typeface="Times New Roman"/>
                <a:sym typeface="Times New Roman"/>
              </a:rPr>
              <a:t>Japanese communication style is indirect whereas American communication style is direct</a:t>
            </a:r>
            <a:endParaRPr>
              <a:solidFill>
                <a:srgbClr val="2A3990"/>
              </a:solidFill>
              <a:latin typeface="Times New Roman"/>
              <a:ea typeface="Times New Roman"/>
              <a:cs typeface="Times New Roman"/>
              <a:sym typeface="Times New Roman"/>
            </a:endParaRPr>
          </a:p>
          <a:p>
            <a:pPr marL="457200" lvl="0" indent="-342900" rtl="0">
              <a:spcBef>
                <a:spcPts val="0"/>
              </a:spcBef>
              <a:spcAft>
                <a:spcPts val="0"/>
              </a:spcAft>
              <a:buClr>
                <a:srgbClr val="2A3990"/>
              </a:buClr>
              <a:buSzPts val="1800"/>
              <a:buFont typeface="Times New Roman"/>
              <a:buChar char="●"/>
            </a:pPr>
            <a:r>
              <a:rPr lang="en">
                <a:solidFill>
                  <a:srgbClr val="2A3990"/>
                </a:solidFill>
                <a:latin typeface="Times New Roman"/>
                <a:ea typeface="Times New Roman"/>
                <a:cs typeface="Times New Roman"/>
                <a:sym typeface="Times New Roman"/>
              </a:rPr>
              <a:t>Japan and America have a strained history</a:t>
            </a:r>
            <a:endParaRPr>
              <a:solidFill>
                <a:srgbClr val="2A3990"/>
              </a:solidFill>
              <a:latin typeface="Times New Roman"/>
              <a:ea typeface="Times New Roman"/>
              <a:cs typeface="Times New Roman"/>
              <a:sym typeface="Times New Roman"/>
            </a:endParaRPr>
          </a:p>
        </p:txBody>
      </p:sp>
      <p:sp>
        <p:nvSpPr>
          <p:cNvPr id="142" name="Shape 142"/>
          <p:cNvSpPr txBox="1"/>
          <p:nvPr/>
        </p:nvSpPr>
        <p:spPr>
          <a:xfrm>
            <a:off x="7188550" y="4671475"/>
            <a:ext cx="2012400" cy="2772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sz="1200">
                <a:latin typeface="Times New Roman"/>
                <a:ea typeface="Times New Roman"/>
                <a:cs typeface="Times New Roman"/>
                <a:sym typeface="Times New Roman"/>
              </a:rPr>
              <a:t>(Gudykunst, 1994)</a:t>
            </a:r>
            <a:endParaRPr sz="1200">
              <a:latin typeface="Times New Roman"/>
              <a:ea typeface="Times New Roman"/>
              <a:cs typeface="Times New Roman"/>
              <a:sym typeface="Times New Roman"/>
            </a:endParaRPr>
          </a:p>
          <a:p>
            <a:pPr marL="0" lvl="0" indent="0" rtl="0">
              <a:spcBef>
                <a:spcPts val="0"/>
              </a:spcBef>
              <a:spcAft>
                <a:spcPts val="0"/>
              </a:spcAft>
              <a:buNone/>
            </a:pPr>
            <a:r>
              <a:rPr lang="en" sz="1200">
                <a:latin typeface="Times New Roman"/>
                <a:ea typeface="Times New Roman"/>
                <a:cs typeface="Times New Roman"/>
                <a:sym typeface="Times New Roman"/>
              </a:rPr>
              <a:t>(Country Comparison, 2018)</a:t>
            </a:r>
            <a:endParaRPr sz="1200">
              <a:latin typeface="Times New Roman"/>
              <a:ea typeface="Times New Roman"/>
              <a:cs typeface="Times New Roman"/>
              <a:sym typeface="Times New Roman"/>
            </a:endParaRPr>
          </a:p>
        </p:txBody>
      </p:sp>
      <p:pic>
        <p:nvPicPr>
          <p:cNvPr id="143" name="Shape 143"/>
          <p:cNvPicPr preferRelativeResize="0"/>
          <p:nvPr/>
        </p:nvPicPr>
        <p:blipFill rotWithShape="1">
          <a:blip r:embed="rId3">
            <a:alphaModFix/>
          </a:blip>
          <a:srcRect l="32055" t="40080" r="45114" b="35163"/>
          <a:stretch/>
        </p:blipFill>
        <p:spPr>
          <a:xfrm>
            <a:off x="5489874" y="346925"/>
            <a:ext cx="3511578" cy="2141950"/>
          </a:xfrm>
          <a:prstGeom prst="rect">
            <a:avLst/>
          </a:prstGeom>
          <a:noFill/>
          <a:ln>
            <a:noFill/>
          </a:ln>
        </p:spPr>
      </p:pic>
      <p:pic>
        <p:nvPicPr>
          <p:cNvPr id="144" name="Shape 144"/>
          <p:cNvPicPr preferRelativeResize="0"/>
          <p:nvPr/>
        </p:nvPicPr>
        <p:blipFill>
          <a:blip r:embed="rId4">
            <a:alphaModFix/>
          </a:blip>
          <a:stretch>
            <a:fillRect/>
          </a:stretch>
        </p:blipFill>
        <p:spPr>
          <a:xfrm>
            <a:off x="5489875" y="2596615"/>
            <a:ext cx="3511574" cy="1979660"/>
          </a:xfrm>
          <a:prstGeom prst="rect">
            <a:avLst/>
          </a:prstGeom>
          <a:noFill/>
          <a:ln>
            <a:noFill/>
          </a:ln>
        </p:spPr>
      </p:pic>
      <p:sp>
        <p:nvSpPr>
          <p:cNvPr id="145" name="Shape 145"/>
          <p:cNvSpPr/>
          <p:nvPr/>
        </p:nvSpPr>
        <p:spPr>
          <a:xfrm>
            <a:off x="6138150" y="1017800"/>
            <a:ext cx="613800" cy="1453200"/>
          </a:xfrm>
          <a:prstGeom prst="rect">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Shape 150"/>
          <p:cNvSpPr txBox="1">
            <a:spLocks noGrp="1"/>
          </p:cNvSpPr>
          <p:nvPr>
            <p:ph type="title"/>
          </p:nvPr>
        </p:nvSpPr>
        <p:spPr>
          <a:xfrm>
            <a:off x="598100" y="2152347"/>
            <a:ext cx="8222100" cy="8388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Three Market Options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pic>
        <p:nvPicPr>
          <p:cNvPr id="155" name="Shape 155"/>
          <p:cNvPicPr preferRelativeResize="0"/>
          <p:nvPr/>
        </p:nvPicPr>
        <p:blipFill>
          <a:blip r:embed="rId3">
            <a:alphaModFix/>
          </a:blip>
          <a:stretch>
            <a:fillRect/>
          </a:stretch>
        </p:blipFill>
        <p:spPr>
          <a:xfrm>
            <a:off x="4605725" y="2340600"/>
            <a:ext cx="2025972" cy="1352825"/>
          </a:xfrm>
          <a:prstGeom prst="rect">
            <a:avLst/>
          </a:prstGeom>
          <a:noFill/>
          <a:ln>
            <a:noFill/>
          </a:ln>
        </p:spPr>
      </p:pic>
      <p:sp>
        <p:nvSpPr>
          <p:cNvPr id="156" name="Shape 156"/>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Bare-Bones Model</a:t>
            </a:r>
            <a:endParaRPr/>
          </a:p>
        </p:txBody>
      </p:sp>
      <p:sp>
        <p:nvSpPr>
          <p:cNvPr id="157" name="Shape 157"/>
          <p:cNvSpPr txBox="1">
            <a:spLocks noGrp="1"/>
          </p:cNvSpPr>
          <p:nvPr>
            <p:ph type="body" idx="1"/>
          </p:nvPr>
        </p:nvSpPr>
        <p:spPr>
          <a:xfrm>
            <a:off x="83100" y="1001275"/>
            <a:ext cx="5220600" cy="3339000"/>
          </a:xfrm>
          <a:prstGeom prst="rect">
            <a:avLst/>
          </a:prstGeom>
        </p:spPr>
        <p:txBody>
          <a:bodyPr spcFirstLastPara="1" wrap="square" lIns="91425" tIns="91425" rIns="91425" bIns="91425" anchor="t" anchorCtr="0">
            <a:noAutofit/>
          </a:bodyPr>
          <a:lstStyle/>
          <a:p>
            <a:pPr marL="457200" lvl="0" indent="-317500" rtl="0">
              <a:spcBef>
                <a:spcPts val="0"/>
              </a:spcBef>
              <a:spcAft>
                <a:spcPts val="0"/>
              </a:spcAft>
              <a:buSzPts val="1400"/>
              <a:buChar char="●"/>
            </a:pPr>
            <a:r>
              <a:rPr lang="en" sz="1400"/>
              <a:t>Non-profit Approach</a:t>
            </a:r>
            <a:endParaRPr sz="1400"/>
          </a:p>
          <a:p>
            <a:pPr marL="457200" lvl="0" indent="-317500" rtl="0">
              <a:spcBef>
                <a:spcPts val="0"/>
              </a:spcBef>
              <a:spcAft>
                <a:spcPts val="0"/>
              </a:spcAft>
              <a:buSzPts val="1400"/>
              <a:buChar char="●"/>
            </a:pPr>
            <a:r>
              <a:rPr lang="en" sz="1400"/>
              <a:t>Target Audience: LA’s Homeless Population</a:t>
            </a:r>
            <a:endParaRPr sz="1400"/>
          </a:p>
          <a:p>
            <a:pPr marL="914400" lvl="1" indent="-317500" rtl="0">
              <a:spcBef>
                <a:spcPts val="0"/>
              </a:spcBef>
              <a:spcAft>
                <a:spcPts val="0"/>
              </a:spcAft>
              <a:buSzPts val="1400"/>
              <a:buChar char="○"/>
            </a:pPr>
            <a:r>
              <a:rPr lang="en"/>
              <a:t>Provide low-cost alternative to motels or hostels</a:t>
            </a:r>
            <a:endParaRPr/>
          </a:p>
          <a:p>
            <a:pPr marL="1371600" lvl="2" indent="-317500" rtl="0">
              <a:spcBef>
                <a:spcPts val="0"/>
              </a:spcBef>
              <a:spcAft>
                <a:spcPts val="0"/>
              </a:spcAft>
              <a:buSzPts val="1400"/>
              <a:buChar char="■"/>
            </a:pPr>
            <a:r>
              <a:rPr lang="en"/>
              <a:t>$30 per night as opposed to $50-100</a:t>
            </a:r>
            <a:endParaRPr/>
          </a:p>
          <a:p>
            <a:pPr marL="914400" lvl="1" indent="-317500" rtl="0">
              <a:spcBef>
                <a:spcPts val="0"/>
              </a:spcBef>
              <a:spcAft>
                <a:spcPts val="0"/>
              </a:spcAft>
              <a:buSzPts val="1400"/>
              <a:buChar char="○"/>
            </a:pPr>
            <a:r>
              <a:rPr lang="en"/>
              <a:t>Would be more open to the idea of enclosed, small sleeping arrangements</a:t>
            </a:r>
            <a:endParaRPr/>
          </a:p>
          <a:p>
            <a:pPr marL="457200" lvl="0" indent="-317500" rtl="0">
              <a:spcBef>
                <a:spcPts val="0"/>
              </a:spcBef>
              <a:spcAft>
                <a:spcPts val="0"/>
              </a:spcAft>
              <a:buSzPts val="1400"/>
              <a:buChar char="●"/>
            </a:pPr>
            <a:r>
              <a:rPr lang="en" sz="1400"/>
              <a:t>Includes only essentials:</a:t>
            </a:r>
            <a:endParaRPr sz="1400"/>
          </a:p>
          <a:p>
            <a:pPr marL="914400" lvl="1" indent="-317500" rtl="0">
              <a:spcBef>
                <a:spcPts val="0"/>
              </a:spcBef>
              <a:spcAft>
                <a:spcPts val="0"/>
              </a:spcAft>
              <a:buSzPts val="1400"/>
              <a:buChar char="○"/>
            </a:pPr>
            <a:r>
              <a:rPr lang="en"/>
              <a:t>Sleeping pod and bathrooms with showers</a:t>
            </a:r>
            <a:endParaRPr/>
          </a:p>
          <a:p>
            <a:pPr marL="914400" lvl="1" indent="-317500" rtl="0">
              <a:spcBef>
                <a:spcPts val="0"/>
              </a:spcBef>
              <a:spcAft>
                <a:spcPts val="0"/>
              </a:spcAft>
              <a:buSzPts val="1400"/>
              <a:buChar char="○"/>
            </a:pPr>
            <a:r>
              <a:rPr lang="en"/>
              <a:t>Issue of sanitation and security</a:t>
            </a:r>
            <a:endParaRPr/>
          </a:p>
          <a:p>
            <a:pPr marL="457200" lvl="0" indent="-317500" rtl="0">
              <a:spcBef>
                <a:spcPts val="0"/>
              </a:spcBef>
              <a:spcAft>
                <a:spcPts val="0"/>
              </a:spcAft>
              <a:buSzPts val="1400"/>
              <a:buChar char="●"/>
            </a:pPr>
            <a:r>
              <a:rPr lang="en" sz="1400"/>
              <a:t>Opportunity: Solve the issue of finding shelter for homeless populations</a:t>
            </a:r>
            <a:endParaRPr sz="1400"/>
          </a:p>
          <a:p>
            <a:pPr marL="914400" lvl="1" indent="-317500" rtl="0">
              <a:spcBef>
                <a:spcPts val="0"/>
              </a:spcBef>
              <a:spcAft>
                <a:spcPts val="0"/>
              </a:spcAft>
              <a:buSzPts val="1400"/>
              <a:buChar char="○"/>
            </a:pPr>
            <a:r>
              <a:rPr lang="en">
                <a:latin typeface="Arial"/>
                <a:ea typeface="Arial"/>
                <a:cs typeface="Arial"/>
                <a:sym typeface="Arial"/>
              </a:rPr>
              <a:t>In 2017: 9,587 Individuals... were counted during the unsheltered... count… </a:t>
            </a:r>
            <a:endParaRPr>
              <a:latin typeface="Arial"/>
              <a:ea typeface="Arial"/>
              <a:cs typeface="Arial"/>
              <a:sym typeface="Arial"/>
            </a:endParaRPr>
          </a:p>
          <a:p>
            <a:pPr marL="914400" lvl="1" indent="-317500" rtl="0">
              <a:spcBef>
                <a:spcPts val="0"/>
              </a:spcBef>
              <a:spcAft>
                <a:spcPts val="0"/>
              </a:spcAft>
              <a:buSzPts val="1400"/>
              <a:buChar char="○"/>
            </a:pPr>
            <a:r>
              <a:rPr lang="en">
                <a:latin typeface="Arial"/>
                <a:ea typeface="Arial"/>
                <a:cs typeface="Arial"/>
                <a:sym typeface="Arial"/>
              </a:rPr>
              <a:t>57,794 experiencing homelessness on a given night</a:t>
            </a:r>
            <a:endParaRPr>
              <a:latin typeface="Arial"/>
              <a:ea typeface="Arial"/>
              <a:cs typeface="Arial"/>
              <a:sym typeface="Arial"/>
            </a:endParaRPr>
          </a:p>
        </p:txBody>
      </p:sp>
      <p:pic>
        <p:nvPicPr>
          <p:cNvPr id="158" name="Shape 158"/>
          <p:cNvPicPr preferRelativeResize="0"/>
          <p:nvPr/>
        </p:nvPicPr>
        <p:blipFill>
          <a:blip r:embed="rId4">
            <a:alphaModFix/>
          </a:blip>
          <a:stretch>
            <a:fillRect/>
          </a:stretch>
        </p:blipFill>
        <p:spPr>
          <a:xfrm>
            <a:off x="5439575" y="255800"/>
            <a:ext cx="3552025" cy="1987350"/>
          </a:xfrm>
          <a:prstGeom prst="rect">
            <a:avLst/>
          </a:prstGeom>
          <a:noFill/>
          <a:ln>
            <a:noFill/>
          </a:ln>
        </p:spPr>
      </p:pic>
      <p:pic>
        <p:nvPicPr>
          <p:cNvPr id="159" name="Shape 159"/>
          <p:cNvPicPr preferRelativeResize="0"/>
          <p:nvPr/>
        </p:nvPicPr>
        <p:blipFill>
          <a:blip r:embed="rId5">
            <a:alphaModFix/>
          </a:blip>
          <a:stretch>
            <a:fillRect/>
          </a:stretch>
        </p:blipFill>
        <p:spPr>
          <a:xfrm>
            <a:off x="6040952" y="2981800"/>
            <a:ext cx="3026847" cy="1786509"/>
          </a:xfrm>
          <a:prstGeom prst="rect">
            <a:avLst/>
          </a:prstGeom>
          <a:noFill/>
          <a:ln>
            <a:noFill/>
          </a:ln>
        </p:spPr>
      </p:pic>
      <p:pic>
        <p:nvPicPr>
          <p:cNvPr id="160" name="Shape 160"/>
          <p:cNvPicPr preferRelativeResize="0"/>
          <p:nvPr/>
        </p:nvPicPr>
        <p:blipFill>
          <a:blip r:embed="rId6">
            <a:alphaModFix/>
          </a:blip>
          <a:stretch>
            <a:fillRect/>
          </a:stretch>
        </p:blipFill>
        <p:spPr>
          <a:xfrm>
            <a:off x="6287566" y="4732166"/>
            <a:ext cx="2780233" cy="236984"/>
          </a:xfrm>
          <a:prstGeom prst="rect">
            <a:avLst/>
          </a:prstGeom>
          <a:noFill/>
          <a:ln>
            <a:noFill/>
          </a:ln>
        </p:spPr>
      </p:pic>
      <p:sp>
        <p:nvSpPr>
          <p:cNvPr id="161" name="Shape 161"/>
          <p:cNvSpPr txBox="1"/>
          <p:nvPr/>
        </p:nvSpPr>
        <p:spPr>
          <a:xfrm>
            <a:off x="5691600" y="4852550"/>
            <a:ext cx="3372900" cy="2361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200">
                <a:solidFill>
                  <a:srgbClr val="333333"/>
                </a:solidFill>
                <a:latin typeface="Times New Roman"/>
                <a:ea typeface="Times New Roman"/>
                <a:cs typeface="Times New Roman"/>
                <a:sym typeface="Times New Roman"/>
              </a:rPr>
              <a:t>(Los Angeles Homeless Services Authority, 2017)</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Shape 166"/>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Middle Market Model</a:t>
            </a:r>
            <a:endParaRPr/>
          </a:p>
        </p:txBody>
      </p:sp>
      <p:sp>
        <p:nvSpPr>
          <p:cNvPr id="167" name="Shape 167"/>
          <p:cNvSpPr txBox="1">
            <a:spLocks noGrp="1"/>
          </p:cNvSpPr>
          <p:nvPr>
            <p:ph type="body" idx="1"/>
          </p:nvPr>
        </p:nvSpPr>
        <p:spPr>
          <a:xfrm>
            <a:off x="311700" y="925075"/>
            <a:ext cx="5140500" cy="3339000"/>
          </a:xfrm>
          <a:prstGeom prst="rect">
            <a:avLst/>
          </a:prstGeom>
        </p:spPr>
        <p:txBody>
          <a:bodyPr spcFirstLastPara="1" wrap="square" lIns="91425" tIns="91425" rIns="91425" bIns="91425" anchor="t" anchorCtr="0">
            <a:noAutofit/>
          </a:bodyPr>
          <a:lstStyle/>
          <a:p>
            <a:pPr marL="457200" lvl="0" indent="-304800" rtl="0">
              <a:spcBef>
                <a:spcPts val="0"/>
              </a:spcBef>
              <a:spcAft>
                <a:spcPts val="0"/>
              </a:spcAft>
              <a:buSzPts val="1200"/>
              <a:buChar char="●"/>
            </a:pPr>
            <a:r>
              <a:rPr lang="en" sz="1200"/>
              <a:t>Target Audience: Backpackers/Travelers</a:t>
            </a:r>
            <a:endParaRPr sz="1200"/>
          </a:p>
          <a:p>
            <a:pPr marL="457200" lvl="0" indent="-304800" rtl="0">
              <a:spcBef>
                <a:spcPts val="0"/>
              </a:spcBef>
              <a:spcAft>
                <a:spcPts val="0"/>
              </a:spcAft>
              <a:buSzPts val="1200"/>
              <a:buChar char="●"/>
            </a:pPr>
            <a:r>
              <a:rPr lang="en" sz="1200"/>
              <a:t>Pricing: $30-50 range</a:t>
            </a:r>
            <a:endParaRPr sz="1200"/>
          </a:p>
          <a:p>
            <a:pPr marL="457200" lvl="0" indent="-304800" rtl="0">
              <a:spcBef>
                <a:spcPts val="0"/>
              </a:spcBef>
              <a:spcAft>
                <a:spcPts val="0"/>
              </a:spcAft>
              <a:buSzPts val="1200"/>
              <a:buChar char="●"/>
            </a:pPr>
            <a:r>
              <a:rPr lang="en" sz="1200"/>
              <a:t>Includes additional commodities:</a:t>
            </a:r>
            <a:endParaRPr sz="1200"/>
          </a:p>
          <a:p>
            <a:pPr marL="914400" lvl="1" indent="-304800" rtl="0">
              <a:spcBef>
                <a:spcPts val="0"/>
              </a:spcBef>
              <a:spcAft>
                <a:spcPts val="0"/>
              </a:spcAft>
              <a:buSzPts val="1200"/>
              <a:buChar char="○"/>
            </a:pPr>
            <a:r>
              <a:rPr lang="en" sz="1200"/>
              <a:t>Lounge area, dining area, larger storage units inside pods</a:t>
            </a:r>
            <a:endParaRPr sz="1200"/>
          </a:p>
          <a:p>
            <a:pPr marL="457200" lvl="0" indent="-304800" rtl="0">
              <a:spcBef>
                <a:spcPts val="0"/>
              </a:spcBef>
              <a:spcAft>
                <a:spcPts val="0"/>
              </a:spcAft>
              <a:buSzPts val="1200"/>
              <a:buChar char="●"/>
            </a:pPr>
            <a:r>
              <a:rPr lang="en" sz="1200"/>
              <a:t>Located in popular tourist locations:</a:t>
            </a:r>
            <a:endParaRPr sz="1200"/>
          </a:p>
          <a:p>
            <a:pPr marL="914400" lvl="1" indent="-304800" rtl="0">
              <a:spcBef>
                <a:spcPts val="0"/>
              </a:spcBef>
              <a:spcAft>
                <a:spcPts val="0"/>
              </a:spcAft>
              <a:buSzPts val="1200"/>
              <a:buChar char="○"/>
            </a:pPr>
            <a:r>
              <a:rPr lang="en" sz="1200"/>
              <a:t>Hollywood</a:t>
            </a:r>
            <a:endParaRPr sz="1200"/>
          </a:p>
          <a:p>
            <a:pPr marL="914400" lvl="1" indent="-304800" rtl="0">
              <a:spcBef>
                <a:spcPts val="0"/>
              </a:spcBef>
              <a:spcAft>
                <a:spcPts val="0"/>
              </a:spcAft>
              <a:buSzPts val="1200"/>
              <a:buChar char="○"/>
            </a:pPr>
            <a:r>
              <a:rPr lang="en" sz="1200"/>
              <a:t>San Francisco</a:t>
            </a:r>
            <a:endParaRPr sz="1200"/>
          </a:p>
          <a:p>
            <a:pPr marL="914400" lvl="1" indent="-304800" rtl="0">
              <a:spcBef>
                <a:spcPts val="0"/>
              </a:spcBef>
              <a:spcAft>
                <a:spcPts val="0"/>
              </a:spcAft>
              <a:buSzPts val="1200"/>
              <a:buChar char="○"/>
            </a:pPr>
            <a:r>
              <a:rPr lang="en" sz="1200"/>
              <a:t>Yosemite National Park</a:t>
            </a:r>
            <a:endParaRPr sz="1200"/>
          </a:p>
          <a:p>
            <a:pPr marL="914400" lvl="1" indent="-304800" rtl="0">
              <a:spcBef>
                <a:spcPts val="0"/>
              </a:spcBef>
              <a:spcAft>
                <a:spcPts val="0"/>
              </a:spcAft>
              <a:buSzPts val="1200"/>
              <a:buChar char="○"/>
            </a:pPr>
            <a:r>
              <a:rPr lang="en" sz="1200"/>
              <a:t>Lake Tahoe</a:t>
            </a:r>
            <a:endParaRPr sz="1200"/>
          </a:p>
          <a:p>
            <a:pPr marL="914400" lvl="1" indent="-304800" rtl="0">
              <a:spcBef>
                <a:spcPts val="0"/>
              </a:spcBef>
              <a:spcAft>
                <a:spcPts val="0"/>
              </a:spcAft>
              <a:buSzPts val="1200"/>
              <a:buChar char="○"/>
            </a:pPr>
            <a:r>
              <a:rPr lang="en" sz="1200"/>
              <a:t>Sequoia National Park</a:t>
            </a:r>
            <a:endParaRPr sz="1200"/>
          </a:p>
          <a:p>
            <a:pPr marL="457200" lvl="0" indent="-304800" rtl="0">
              <a:spcBef>
                <a:spcPts val="0"/>
              </a:spcBef>
              <a:spcAft>
                <a:spcPts val="0"/>
              </a:spcAft>
              <a:buSzPts val="1200"/>
              <a:buChar char="●"/>
            </a:pPr>
            <a:r>
              <a:rPr lang="en" sz="1200"/>
              <a:t>Communal aspects allows travelers to meet people, make connections- Novelty appeal </a:t>
            </a:r>
            <a:endParaRPr sz="1200"/>
          </a:p>
          <a:p>
            <a:pPr marL="457200" lvl="0" indent="-304800" rtl="0">
              <a:spcBef>
                <a:spcPts val="0"/>
              </a:spcBef>
              <a:spcAft>
                <a:spcPts val="0"/>
              </a:spcAft>
              <a:buSzPts val="1200"/>
              <a:buChar char="●"/>
            </a:pPr>
            <a:r>
              <a:rPr lang="en" sz="1200">
                <a:highlight>
                  <a:srgbClr val="FFFFFF"/>
                </a:highlight>
              </a:rPr>
              <a:t>“A lot of travelers just want the basics and all the necessities… ‘affordable luxury.’ They want a room that offers their essential needs, fast Wi-Fi, somewhere to charge their iPads and work from a small desk if necessary. They don’t need a stacked minibar and other ancillary offerings…” (Forbes, 2017)</a:t>
            </a:r>
            <a:endParaRPr sz="1200"/>
          </a:p>
        </p:txBody>
      </p:sp>
      <p:pic>
        <p:nvPicPr>
          <p:cNvPr id="168" name="Shape 168"/>
          <p:cNvPicPr preferRelativeResize="0"/>
          <p:nvPr/>
        </p:nvPicPr>
        <p:blipFill>
          <a:blip r:embed="rId3">
            <a:alphaModFix/>
          </a:blip>
          <a:stretch>
            <a:fillRect/>
          </a:stretch>
        </p:blipFill>
        <p:spPr>
          <a:xfrm>
            <a:off x="5554419" y="354975"/>
            <a:ext cx="3335000" cy="2712450"/>
          </a:xfrm>
          <a:prstGeom prst="rect">
            <a:avLst/>
          </a:prstGeom>
          <a:noFill/>
          <a:ln>
            <a:noFill/>
          </a:ln>
        </p:spPr>
      </p:pic>
      <p:pic>
        <p:nvPicPr>
          <p:cNvPr id="169" name="Shape 169"/>
          <p:cNvPicPr preferRelativeResize="0"/>
          <p:nvPr/>
        </p:nvPicPr>
        <p:blipFill>
          <a:blip r:embed="rId4">
            <a:alphaModFix/>
          </a:blip>
          <a:stretch>
            <a:fillRect/>
          </a:stretch>
        </p:blipFill>
        <p:spPr>
          <a:xfrm>
            <a:off x="5554425" y="3120354"/>
            <a:ext cx="3335000" cy="1631075"/>
          </a:xfrm>
          <a:prstGeom prst="rect">
            <a:avLst/>
          </a:prstGeom>
          <a:noFill/>
          <a:ln>
            <a:noFill/>
          </a:ln>
        </p:spPr>
      </p:pic>
      <p:sp>
        <p:nvSpPr>
          <p:cNvPr id="170" name="Shape 170"/>
          <p:cNvSpPr txBox="1"/>
          <p:nvPr/>
        </p:nvSpPr>
        <p:spPr>
          <a:xfrm>
            <a:off x="6652675" y="4856800"/>
            <a:ext cx="2491200" cy="2106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sz="1200">
                <a:latin typeface="Times New Roman"/>
                <a:ea typeface="Times New Roman"/>
                <a:cs typeface="Times New Roman"/>
                <a:sym typeface="Times New Roman"/>
              </a:rPr>
              <a:t>(Forbes, 2017)</a:t>
            </a:r>
            <a:endParaRPr sz="1200">
              <a:latin typeface="Times New Roman"/>
              <a:ea typeface="Times New Roman"/>
              <a:cs typeface="Times New Roman"/>
              <a:sym typeface="Times New Roman"/>
            </a:endParaRPr>
          </a:p>
          <a:p>
            <a:pPr marL="0" lvl="0" indent="0">
              <a:spcBef>
                <a:spcPts val="0"/>
              </a:spcBef>
              <a:spcAft>
                <a:spcPts val="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Shape 175"/>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Luxury Model</a:t>
            </a:r>
            <a:endParaRPr/>
          </a:p>
        </p:txBody>
      </p:sp>
      <p:pic>
        <p:nvPicPr>
          <p:cNvPr id="176" name="Shape 176"/>
          <p:cNvPicPr preferRelativeResize="0"/>
          <p:nvPr/>
        </p:nvPicPr>
        <p:blipFill>
          <a:blip r:embed="rId3">
            <a:alphaModFix/>
          </a:blip>
          <a:stretch>
            <a:fillRect/>
          </a:stretch>
        </p:blipFill>
        <p:spPr>
          <a:xfrm>
            <a:off x="3321724" y="232875"/>
            <a:ext cx="5737750" cy="1018700"/>
          </a:xfrm>
          <a:prstGeom prst="rect">
            <a:avLst/>
          </a:prstGeom>
          <a:noFill/>
          <a:ln>
            <a:noFill/>
          </a:ln>
        </p:spPr>
      </p:pic>
      <p:sp>
        <p:nvSpPr>
          <p:cNvPr id="177" name="Shape 177"/>
          <p:cNvSpPr txBox="1">
            <a:spLocks noGrp="1"/>
          </p:cNvSpPr>
          <p:nvPr>
            <p:ph type="body" idx="1"/>
          </p:nvPr>
        </p:nvSpPr>
        <p:spPr>
          <a:xfrm>
            <a:off x="83100" y="1001275"/>
            <a:ext cx="5310300" cy="3339000"/>
          </a:xfrm>
          <a:prstGeom prst="rect">
            <a:avLst/>
          </a:prstGeom>
        </p:spPr>
        <p:txBody>
          <a:bodyPr spcFirstLastPara="1" wrap="square" lIns="91425" tIns="91425" rIns="91425" bIns="91425" anchor="t" anchorCtr="0">
            <a:noAutofit/>
          </a:bodyPr>
          <a:lstStyle/>
          <a:p>
            <a:pPr marL="457200" lvl="0" indent="-342900" rtl="0">
              <a:spcBef>
                <a:spcPts val="0"/>
              </a:spcBef>
              <a:spcAft>
                <a:spcPts val="0"/>
              </a:spcAft>
              <a:buSzPts val="1800"/>
              <a:buChar char="●"/>
            </a:pPr>
            <a:r>
              <a:rPr lang="en"/>
              <a:t>Target Audience: Families</a:t>
            </a:r>
            <a:endParaRPr/>
          </a:p>
          <a:p>
            <a:pPr marL="457200" lvl="0" indent="-342900" rtl="0">
              <a:spcBef>
                <a:spcPts val="0"/>
              </a:spcBef>
              <a:spcAft>
                <a:spcPts val="0"/>
              </a:spcAft>
              <a:buSzPts val="1800"/>
              <a:buChar char="●"/>
            </a:pPr>
            <a:r>
              <a:rPr lang="en"/>
              <a:t>Joint-Venture with Disneyland</a:t>
            </a:r>
            <a:endParaRPr/>
          </a:p>
          <a:p>
            <a:pPr marL="914400" lvl="1" indent="-317500" rtl="0">
              <a:spcBef>
                <a:spcPts val="0"/>
              </a:spcBef>
              <a:spcAft>
                <a:spcPts val="0"/>
              </a:spcAft>
              <a:buSzPts val="1400"/>
              <a:buChar char="○"/>
            </a:pPr>
            <a:r>
              <a:rPr lang="en"/>
              <a:t>Capsule Hotel model altered to a “nap room” model for children</a:t>
            </a:r>
            <a:endParaRPr/>
          </a:p>
          <a:p>
            <a:pPr marL="914400" lvl="1" indent="-317500" rtl="0">
              <a:spcBef>
                <a:spcPts val="0"/>
              </a:spcBef>
              <a:spcAft>
                <a:spcPts val="0"/>
              </a:spcAft>
              <a:buSzPts val="1400"/>
              <a:buChar char="○"/>
            </a:pPr>
            <a:r>
              <a:rPr lang="en"/>
              <a:t>Creating two nap rooms in Disneyland Anaheim and DisneyWorld Florida would increase exposure by 232% compared to Tokyo’s Disneyland</a:t>
            </a:r>
            <a:endParaRPr/>
          </a:p>
          <a:p>
            <a:pPr marL="457200" lvl="0" indent="-342900" rtl="0">
              <a:spcBef>
                <a:spcPts val="0"/>
              </a:spcBef>
              <a:spcAft>
                <a:spcPts val="0"/>
              </a:spcAft>
              <a:buSzPts val="1800"/>
              <a:buChar char="●"/>
            </a:pPr>
            <a:r>
              <a:rPr lang="en"/>
              <a:t>Children are much more open and eager to the idea of sleeping in a pod</a:t>
            </a:r>
            <a:endParaRPr/>
          </a:p>
          <a:p>
            <a:pPr marL="457200" lvl="0" indent="-342900" rtl="0">
              <a:spcBef>
                <a:spcPts val="0"/>
              </a:spcBef>
              <a:spcAft>
                <a:spcPts val="0"/>
              </a:spcAft>
              <a:buSzPts val="1800"/>
              <a:buChar char="●"/>
            </a:pPr>
            <a:r>
              <a:rPr lang="en"/>
              <a:t>With Disney, the capsules would be themed off of Disney characters</a:t>
            </a:r>
            <a:endParaRPr/>
          </a:p>
          <a:p>
            <a:pPr marL="457200" lvl="0" indent="-342900" rtl="0">
              <a:spcBef>
                <a:spcPts val="0"/>
              </a:spcBef>
              <a:spcAft>
                <a:spcPts val="0"/>
              </a:spcAft>
              <a:buSzPts val="1800"/>
              <a:buChar char="●"/>
            </a:pPr>
            <a:r>
              <a:rPr lang="en"/>
              <a:t>Would only include sleeping pod</a:t>
            </a:r>
            <a:endParaRPr/>
          </a:p>
          <a:p>
            <a:pPr marL="457200" lvl="0" indent="-342900">
              <a:spcBef>
                <a:spcPts val="0"/>
              </a:spcBef>
              <a:spcAft>
                <a:spcPts val="0"/>
              </a:spcAft>
              <a:buSzPts val="1800"/>
              <a:buChar char="●"/>
            </a:pPr>
            <a:r>
              <a:rPr lang="en"/>
              <a:t>First hour: $15; Subsequent hours: $5</a:t>
            </a:r>
            <a:endParaRPr/>
          </a:p>
        </p:txBody>
      </p:sp>
      <p:sp>
        <p:nvSpPr>
          <p:cNvPr id="178" name="Shape 178"/>
          <p:cNvSpPr txBox="1"/>
          <p:nvPr/>
        </p:nvSpPr>
        <p:spPr>
          <a:xfrm>
            <a:off x="5393525" y="-100125"/>
            <a:ext cx="3728100" cy="1806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a:solidFill>
                  <a:srgbClr val="999999"/>
                </a:solidFill>
              </a:rPr>
              <a:t>Attendance (in millions)</a:t>
            </a:r>
            <a:endParaRPr>
              <a:solidFill>
                <a:srgbClr val="999999"/>
              </a:solidFill>
            </a:endParaRPr>
          </a:p>
        </p:txBody>
      </p:sp>
      <p:pic>
        <p:nvPicPr>
          <p:cNvPr id="179" name="Shape 179"/>
          <p:cNvPicPr preferRelativeResize="0"/>
          <p:nvPr/>
        </p:nvPicPr>
        <p:blipFill>
          <a:blip r:embed="rId4">
            <a:alphaModFix/>
          </a:blip>
          <a:stretch>
            <a:fillRect/>
          </a:stretch>
        </p:blipFill>
        <p:spPr>
          <a:xfrm>
            <a:off x="5524650" y="1263300"/>
            <a:ext cx="3013475" cy="1695077"/>
          </a:xfrm>
          <a:prstGeom prst="rect">
            <a:avLst/>
          </a:prstGeom>
          <a:noFill/>
          <a:ln>
            <a:noFill/>
          </a:ln>
        </p:spPr>
      </p:pic>
      <p:sp>
        <p:nvSpPr>
          <p:cNvPr id="180" name="Shape 180"/>
          <p:cNvSpPr txBox="1"/>
          <p:nvPr/>
        </p:nvSpPr>
        <p:spPr>
          <a:xfrm>
            <a:off x="5732492" y="2840599"/>
            <a:ext cx="4241400" cy="1140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sz="900">
                <a:solidFill>
                  <a:srgbClr val="999999"/>
                </a:solidFill>
              </a:rPr>
              <a:t>https://www.youtube.com/watch?v=ZsK8W7Rz1Pw</a:t>
            </a:r>
            <a:endParaRPr sz="900">
              <a:solidFill>
                <a:srgbClr val="999999"/>
              </a:solidFill>
            </a:endParaRPr>
          </a:p>
        </p:txBody>
      </p:sp>
      <p:sp>
        <p:nvSpPr>
          <p:cNvPr id="181" name="Shape 181"/>
          <p:cNvSpPr txBox="1"/>
          <p:nvPr/>
        </p:nvSpPr>
        <p:spPr>
          <a:xfrm>
            <a:off x="5331025" y="4797400"/>
            <a:ext cx="4242000" cy="450900"/>
          </a:xfrm>
          <a:prstGeom prst="rect">
            <a:avLst/>
          </a:prstGeom>
          <a:noFill/>
          <a:ln>
            <a:noFill/>
          </a:ln>
        </p:spPr>
        <p:txBody>
          <a:bodyPr spcFirstLastPara="1" wrap="square" lIns="91425" tIns="91425" rIns="91425" bIns="91425" anchor="t" anchorCtr="0">
            <a:noAutofit/>
          </a:bodyPr>
          <a:lstStyle/>
          <a:p>
            <a:pPr marL="0" lvl="0" indent="0" rtl="0">
              <a:lnSpc>
                <a:spcPct val="115000"/>
              </a:lnSpc>
              <a:spcBef>
                <a:spcPts val="0"/>
              </a:spcBef>
              <a:spcAft>
                <a:spcPts val="1600"/>
              </a:spcAft>
              <a:buNone/>
            </a:pPr>
            <a:r>
              <a:rPr lang="en" sz="1200">
                <a:solidFill>
                  <a:srgbClr val="333333"/>
                </a:solidFill>
                <a:latin typeface="Times New Roman"/>
                <a:ea typeface="Times New Roman"/>
                <a:cs typeface="Times New Roman"/>
                <a:sym typeface="Times New Roman"/>
              </a:rPr>
              <a:t>(Amusement and theme park attendance worldwide, 2016)</a:t>
            </a:r>
            <a:endParaRPr/>
          </a:p>
        </p:txBody>
      </p:sp>
      <p:pic>
        <p:nvPicPr>
          <p:cNvPr id="182" name="Shape 182"/>
          <p:cNvPicPr preferRelativeResize="0"/>
          <p:nvPr/>
        </p:nvPicPr>
        <p:blipFill>
          <a:blip r:embed="rId5">
            <a:alphaModFix/>
          </a:blip>
          <a:stretch>
            <a:fillRect/>
          </a:stretch>
        </p:blipFill>
        <p:spPr>
          <a:xfrm>
            <a:off x="5458951" y="3104117"/>
            <a:ext cx="3224744" cy="169328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Shape 187"/>
          <p:cNvSpPr txBox="1">
            <a:spLocks noGrp="1"/>
          </p:cNvSpPr>
          <p:nvPr>
            <p:ph type="title"/>
          </p:nvPr>
        </p:nvSpPr>
        <p:spPr>
          <a:xfrm>
            <a:off x="598100" y="2152347"/>
            <a:ext cx="8222100" cy="8388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S.W.O.T. Analysis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Shape 192"/>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Strengths</a:t>
            </a:r>
            <a:endParaRPr/>
          </a:p>
        </p:txBody>
      </p:sp>
      <p:sp>
        <p:nvSpPr>
          <p:cNvPr id="193" name="Shape 193"/>
          <p:cNvSpPr txBox="1">
            <a:spLocks noGrp="1"/>
          </p:cNvSpPr>
          <p:nvPr>
            <p:ph type="body" idx="1"/>
          </p:nvPr>
        </p:nvSpPr>
        <p:spPr>
          <a:xfrm>
            <a:off x="311700" y="1382275"/>
            <a:ext cx="5438400" cy="3339000"/>
          </a:xfrm>
          <a:prstGeom prst="rect">
            <a:avLst/>
          </a:prstGeom>
        </p:spPr>
        <p:txBody>
          <a:bodyPr spcFirstLastPara="1" wrap="square" lIns="91425" tIns="91425" rIns="91425" bIns="91425" anchor="t" anchorCtr="0">
            <a:noAutofit/>
          </a:bodyPr>
          <a:lstStyle/>
          <a:p>
            <a:pPr marL="457200" lvl="0" indent="-342900" rtl="0">
              <a:spcBef>
                <a:spcPts val="0"/>
              </a:spcBef>
              <a:spcAft>
                <a:spcPts val="0"/>
              </a:spcAft>
              <a:buSzPts val="1800"/>
              <a:buChar char="●"/>
            </a:pPr>
            <a:r>
              <a:rPr lang="en"/>
              <a:t>Low cost to provide our services</a:t>
            </a:r>
            <a:endParaRPr/>
          </a:p>
          <a:p>
            <a:pPr marL="457200" lvl="0" indent="-342900" rtl="0">
              <a:spcBef>
                <a:spcPts val="0"/>
              </a:spcBef>
              <a:spcAft>
                <a:spcPts val="0"/>
              </a:spcAft>
              <a:buSzPts val="1800"/>
              <a:buChar char="●"/>
            </a:pPr>
            <a:r>
              <a:rPr lang="en"/>
              <a:t>Low price for consumers</a:t>
            </a:r>
            <a:endParaRPr/>
          </a:p>
          <a:p>
            <a:pPr marL="457200" lvl="0" indent="-342900" rtl="0">
              <a:spcBef>
                <a:spcPts val="0"/>
              </a:spcBef>
              <a:spcAft>
                <a:spcPts val="0"/>
              </a:spcAft>
              <a:buSzPts val="1800"/>
              <a:buChar char="●"/>
            </a:pPr>
            <a:r>
              <a:rPr lang="en"/>
              <a:t>Convenient location</a:t>
            </a:r>
            <a:endParaRPr/>
          </a:p>
          <a:p>
            <a:pPr marL="457200" lvl="0" indent="-342900" rtl="0">
              <a:spcBef>
                <a:spcPts val="0"/>
              </a:spcBef>
              <a:spcAft>
                <a:spcPts val="0"/>
              </a:spcAft>
              <a:buSzPts val="1800"/>
              <a:buChar char="●"/>
            </a:pPr>
            <a:r>
              <a:rPr lang="en"/>
              <a:t>Hotel layout may be attractive for young people</a:t>
            </a:r>
            <a:endParaRPr/>
          </a:p>
          <a:p>
            <a:pPr marL="457200" lvl="0" indent="-342900" rtl="0">
              <a:spcBef>
                <a:spcPts val="0"/>
              </a:spcBef>
              <a:spcAft>
                <a:spcPts val="0"/>
              </a:spcAft>
              <a:buSzPts val="1800"/>
              <a:buChar char="●"/>
            </a:pPr>
            <a:r>
              <a:rPr lang="en"/>
              <a:t>Flexibility: hourly or daily rate</a:t>
            </a:r>
            <a:endParaRPr/>
          </a:p>
          <a:p>
            <a:pPr marL="914400" lvl="1" indent="-317500" rtl="0">
              <a:spcBef>
                <a:spcPts val="0"/>
              </a:spcBef>
              <a:spcAft>
                <a:spcPts val="0"/>
              </a:spcAft>
              <a:buSzPts val="1400"/>
              <a:buChar char="○"/>
            </a:pPr>
            <a:r>
              <a:rPr lang="en"/>
              <a:t>Daily rate: $30</a:t>
            </a:r>
            <a:endParaRPr/>
          </a:p>
          <a:p>
            <a:pPr marL="914400" lvl="1" indent="-317500" rtl="0">
              <a:spcBef>
                <a:spcPts val="0"/>
              </a:spcBef>
              <a:spcAft>
                <a:spcPts val="0"/>
              </a:spcAft>
              <a:buSzPts val="1400"/>
              <a:buChar char="○"/>
            </a:pPr>
            <a:r>
              <a:rPr lang="en"/>
              <a:t>Hourly rate: $8 for the first hour, additional $2 per compounding hour</a:t>
            </a:r>
            <a:endParaRPr/>
          </a:p>
        </p:txBody>
      </p:sp>
      <p:sp>
        <p:nvSpPr>
          <p:cNvPr id="194" name="Shape 194"/>
          <p:cNvSpPr txBox="1"/>
          <p:nvPr/>
        </p:nvSpPr>
        <p:spPr>
          <a:xfrm>
            <a:off x="6552750" y="4801325"/>
            <a:ext cx="2533800" cy="1803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95" name="Shape 195"/>
          <p:cNvSpPr txBox="1"/>
          <p:nvPr/>
        </p:nvSpPr>
        <p:spPr>
          <a:xfrm>
            <a:off x="7638225" y="4842725"/>
            <a:ext cx="2455200" cy="2346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200">
                <a:solidFill>
                  <a:srgbClr val="333333"/>
                </a:solidFill>
                <a:latin typeface="Times New Roman"/>
                <a:ea typeface="Times New Roman"/>
                <a:cs typeface="Times New Roman"/>
                <a:sym typeface="Times New Roman"/>
              </a:rPr>
              <a:t>(Leighpanda, 2014)</a:t>
            </a:r>
            <a:endParaRPr sz="1200"/>
          </a:p>
        </p:txBody>
      </p:sp>
      <p:pic>
        <p:nvPicPr>
          <p:cNvPr id="196" name="Shape 196"/>
          <p:cNvPicPr preferRelativeResize="0"/>
          <p:nvPr/>
        </p:nvPicPr>
        <p:blipFill>
          <a:blip r:embed="rId3">
            <a:alphaModFix/>
          </a:blip>
          <a:stretch>
            <a:fillRect/>
          </a:stretch>
        </p:blipFill>
        <p:spPr>
          <a:xfrm>
            <a:off x="5902500" y="392850"/>
            <a:ext cx="3089100" cy="2064263"/>
          </a:xfrm>
          <a:prstGeom prst="rect">
            <a:avLst/>
          </a:prstGeom>
          <a:noFill/>
          <a:ln>
            <a:noFill/>
          </a:ln>
        </p:spPr>
      </p:pic>
      <p:pic>
        <p:nvPicPr>
          <p:cNvPr id="197" name="Shape 197"/>
          <p:cNvPicPr preferRelativeResize="0"/>
          <p:nvPr/>
        </p:nvPicPr>
        <p:blipFill>
          <a:blip r:embed="rId4">
            <a:alphaModFix/>
          </a:blip>
          <a:stretch>
            <a:fillRect/>
          </a:stretch>
        </p:blipFill>
        <p:spPr>
          <a:xfrm>
            <a:off x="5902500" y="2533313"/>
            <a:ext cx="3089103" cy="202586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Shape 202"/>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Weaknesses</a:t>
            </a:r>
            <a:endParaRPr/>
          </a:p>
        </p:txBody>
      </p:sp>
      <p:sp>
        <p:nvSpPr>
          <p:cNvPr id="203" name="Shape 203"/>
          <p:cNvSpPr txBox="1">
            <a:spLocks noGrp="1"/>
          </p:cNvSpPr>
          <p:nvPr>
            <p:ph type="body" idx="1"/>
          </p:nvPr>
        </p:nvSpPr>
        <p:spPr>
          <a:xfrm>
            <a:off x="311700" y="1219400"/>
            <a:ext cx="5203500" cy="3339000"/>
          </a:xfrm>
          <a:prstGeom prst="rect">
            <a:avLst/>
          </a:prstGeom>
        </p:spPr>
        <p:txBody>
          <a:bodyPr spcFirstLastPara="1" wrap="square" lIns="91425" tIns="91425" rIns="91425" bIns="91425" anchor="t" anchorCtr="0">
            <a:noAutofit/>
          </a:bodyPr>
          <a:lstStyle/>
          <a:p>
            <a:pPr marL="457200" lvl="0" indent="-342900" rtl="0">
              <a:spcBef>
                <a:spcPts val="0"/>
              </a:spcBef>
              <a:spcAft>
                <a:spcPts val="0"/>
              </a:spcAft>
              <a:buSzPts val="1800"/>
              <a:buChar char="●"/>
            </a:pPr>
            <a:r>
              <a:rPr lang="en"/>
              <a:t>Limited space (average: 6’7’’ x 3’3’’ x 4’1’’)</a:t>
            </a:r>
            <a:endParaRPr/>
          </a:p>
          <a:p>
            <a:pPr marL="457200" lvl="0" indent="-342900" rtl="0">
              <a:spcBef>
                <a:spcPts val="0"/>
              </a:spcBef>
              <a:spcAft>
                <a:spcPts val="0"/>
              </a:spcAft>
              <a:buSzPts val="1800"/>
              <a:buChar char="●"/>
            </a:pPr>
            <a:r>
              <a:rPr lang="en"/>
              <a:t>Not enough luxury (compared to larger hotels)</a:t>
            </a:r>
            <a:endParaRPr/>
          </a:p>
          <a:p>
            <a:pPr marL="914400" lvl="1" indent="-342900" rtl="0">
              <a:spcBef>
                <a:spcPts val="0"/>
              </a:spcBef>
              <a:spcAft>
                <a:spcPts val="0"/>
              </a:spcAft>
              <a:buSzPts val="1800"/>
              <a:buChar char="○"/>
            </a:pPr>
            <a:r>
              <a:rPr lang="en" sz="1800"/>
              <a:t>Noisy, sound travels easily through pods</a:t>
            </a:r>
            <a:endParaRPr sz="1800"/>
          </a:p>
          <a:p>
            <a:pPr marL="457200" lvl="0" indent="-342900" rtl="0">
              <a:spcBef>
                <a:spcPts val="0"/>
              </a:spcBef>
              <a:spcAft>
                <a:spcPts val="0"/>
              </a:spcAft>
              <a:buSzPts val="1800"/>
              <a:buChar char="●"/>
            </a:pPr>
            <a:r>
              <a:rPr lang="en"/>
              <a:t>Not well known</a:t>
            </a:r>
            <a:endParaRPr/>
          </a:p>
          <a:p>
            <a:pPr marL="457200" lvl="0" indent="-342900" rtl="0">
              <a:spcBef>
                <a:spcPts val="0"/>
              </a:spcBef>
              <a:spcAft>
                <a:spcPts val="0"/>
              </a:spcAft>
              <a:buSzPts val="1800"/>
              <a:buChar char="●"/>
            </a:pPr>
            <a:r>
              <a:rPr lang="en"/>
              <a:t>Transfering from a collectivist to an individualist culture</a:t>
            </a:r>
            <a:endParaRPr/>
          </a:p>
          <a:p>
            <a:pPr marL="914400" lvl="1" indent="-342900" rtl="0">
              <a:spcBef>
                <a:spcPts val="0"/>
              </a:spcBef>
              <a:spcAft>
                <a:spcPts val="0"/>
              </a:spcAft>
              <a:buSzPts val="1800"/>
              <a:buChar char="○"/>
            </a:pPr>
            <a:r>
              <a:rPr lang="en" sz="1800"/>
              <a:t>Americans would be hesitant to sleep inside of a pod</a:t>
            </a:r>
            <a:endParaRPr sz="1800"/>
          </a:p>
          <a:p>
            <a:pPr marL="914400" lvl="1" indent="-342900" rtl="0">
              <a:spcBef>
                <a:spcPts val="0"/>
              </a:spcBef>
              <a:spcAft>
                <a:spcPts val="0"/>
              </a:spcAft>
              <a:buSzPts val="1800"/>
              <a:buChar char="○"/>
            </a:pPr>
            <a:r>
              <a:rPr lang="en" sz="1800"/>
              <a:t>Most are male only in Japan</a:t>
            </a:r>
            <a:endParaRPr sz="1800"/>
          </a:p>
        </p:txBody>
      </p:sp>
      <p:sp>
        <p:nvSpPr>
          <p:cNvPr id="204" name="Shape 204"/>
          <p:cNvSpPr txBox="1"/>
          <p:nvPr/>
        </p:nvSpPr>
        <p:spPr>
          <a:xfrm>
            <a:off x="7586100" y="4720300"/>
            <a:ext cx="1862700" cy="607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 sz="1200">
                <a:solidFill>
                  <a:srgbClr val="333333"/>
                </a:solidFill>
                <a:latin typeface="Times New Roman"/>
                <a:ea typeface="Times New Roman"/>
                <a:cs typeface="Times New Roman"/>
                <a:sym typeface="Times New Roman"/>
              </a:rPr>
              <a:t>(Leighpanda, 2014)</a:t>
            </a:r>
            <a:endParaRPr sz="1200"/>
          </a:p>
        </p:txBody>
      </p:sp>
      <p:pic>
        <p:nvPicPr>
          <p:cNvPr id="205" name="Shape 205"/>
          <p:cNvPicPr preferRelativeResize="0"/>
          <p:nvPr/>
        </p:nvPicPr>
        <p:blipFill>
          <a:blip r:embed="rId3">
            <a:alphaModFix/>
          </a:blip>
          <a:stretch>
            <a:fillRect/>
          </a:stretch>
        </p:blipFill>
        <p:spPr>
          <a:xfrm>
            <a:off x="5515200" y="366825"/>
            <a:ext cx="3476401" cy="2311952"/>
          </a:xfrm>
          <a:prstGeom prst="rect">
            <a:avLst/>
          </a:prstGeom>
          <a:noFill/>
          <a:ln>
            <a:noFill/>
          </a:ln>
        </p:spPr>
      </p:pic>
      <p:pic>
        <p:nvPicPr>
          <p:cNvPr id="206" name="Shape 206"/>
          <p:cNvPicPr preferRelativeResize="0"/>
          <p:nvPr/>
        </p:nvPicPr>
        <p:blipFill>
          <a:blip r:embed="rId4">
            <a:alphaModFix/>
          </a:blip>
          <a:stretch>
            <a:fillRect/>
          </a:stretch>
        </p:blipFill>
        <p:spPr>
          <a:xfrm>
            <a:off x="5515199" y="2754975"/>
            <a:ext cx="3476400" cy="195548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Shape 211"/>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Opportunities</a:t>
            </a:r>
            <a:endParaRPr/>
          </a:p>
        </p:txBody>
      </p:sp>
      <p:sp>
        <p:nvSpPr>
          <p:cNvPr id="212" name="Shape 212"/>
          <p:cNvSpPr txBox="1">
            <a:spLocks noGrp="1"/>
          </p:cNvSpPr>
          <p:nvPr>
            <p:ph type="body" idx="1"/>
          </p:nvPr>
        </p:nvSpPr>
        <p:spPr>
          <a:xfrm>
            <a:off x="311700" y="1229875"/>
            <a:ext cx="4228800" cy="3339000"/>
          </a:xfrm>
          <a:prstGeom prst="rect">
            <a:avLst/>
          </a:prstGeom>
        </p:spPr>
        <p:txBody>
          <a:bodyPr spcFirstLastPara="1" wrap="square" lIns="91425" tIns="91425" rIns="91425" bIns="91425" anchor="t" anchorCtr="0">
            <a:noAutofit/>
          </a:bodyPr>
          <a:lstStyle/>
          <a:p>
            <a:pPr marL="457200" lvl="0" indent="-342900" rtl="0">
              <a:spcBef>
                <a:spcPts val="0"/>
              </a:spcBef>
              <a:spcAft>
                <a:spcPts val="0"/>
              </a:spcAft>
              <a:buSzPts val="1800"/>
              <a:buChar char="●"/>
            </a:pPr>
            <a:r>
              <a:rPr lang="en"/>
              <a:t>Expanding globally</a:t>
            </a:r>
            <a:endParaRPr/>
          </a:p>
          <a:p>
            <a:pPr marL="914400" lvl="1" indent="-317500" rtl="0">
              <a:spcBef>
                <a:spcPts val="0"/>
              </a:spcBef>
              <a:spcAft>
                <a:spcPts val="0"/>
              </a:spcAft>
              <a:buSzPts val="1400"/>
              <a:buChar char="○"/>
            </a:pPr>
            <a:r>
              <a:rPr lang="en" sz="1500">
                <a:latin typeface="Times New Roman"/>
                <a:ea typeface="Times New Roman"/>
                <a:cs typeface="Times New Roman"/>
                <a:sym typeface="Times New Roman"/>
              </a:rPr>
              <a:t>Compound Annual Growth Rate of 6.03%.</a:t>
            </a:r>
            <a:endParaRPr/>
          </a:p>
          <a:p>
            <a:pPr marL="457200" lvl="0" indent="-342900" rtl="0">
              <a:spcBef>
                <a:spcPts val="0"/>
              </a:spcBef>
              <a:spcAft>
                <a:spcPts val="0"/>
              </a:spcAft>
              <a:buSzPts val="1800"/>
              <a:buChar char="●"/>
            </a:pPr>
            <a:r>
              <a:rPr lang="en"/>
              <a:t>More customers in the summer (more traveling and tourism)</a:t>
            </a:r>
            <a:endParaRPr/>
          </a:p>
          <a:p>
            <a:pPr marL="457200" lvl="0" indent="-342900" rtl="0">
              <a:spcBef>
                <a:spcPts val="0"/>
              </a:spcBef>
              <a:spcAft>
                <a:spcPts val="0"/>
              </a:spcAft>
              <a:buSzPts val="1800"/>
              <a:buChar char="●"/>
            </a:pPr>
            <a:r>
              <a:rPr lang="en"/>
              <a:t>Demand has seen strong growth (WiseGuy Research Consultants)</a:t>
            </a:r>
            <a:endParaRPr/>
          </a:p>
          <a:p>
            <a:pPr marL="457200" lvl="0" indent="-342900" rtl="0">
              <a:spcBef>
                <a:spcPts val="0"/>
              </a:spcBef>
              <a:spcAft>
                <a:spcPts val="0"/>
              </a:spcAft>
              <a:buSzPts val="1800"/>
              <a:buChar char="●"/>
            </a:pPr>
            <a:r>
              <a:rPr lang="en"/>
              <a:t>Solve issues of housing in highly populated cities</a:t>
            </a:r>
            <a:endParaRPr/>
          </a:p>
        </p:txBody>
      </p:sp>
      <p:sp>
        <p:nvSpPr>
          <p:cNvPr id="213" name="Shape 213"/>
          <p:cNvSpPr txBox="1"/>
          <p:nvPr/>
        </p:nvSpPr>
        <p:spPr>
          <a:xfrm>
            <a:off x="7534925" y="3509275"/>
            <a:ext cx="3000000" cy="30000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 sz="1200">
                <a:solidFill>
                  <a:srgbClr val="333333"/>
                </a:solidFill>
                <a:latin typeface="Times New Roman"/>
                <a:ea typeface="Times New Roman"/>
                <a:cs typeface="Times New Roman"/>
                <a:sym typeface="Times New Roman"/>
              </a:rPr>
              <a:t>(Leighpanda, 2014)</a:t>
            </a:r>
            <a:endParaRPr sz="1200"/>
          </a:p>
        </p:txBody>
      </p:sp>
      <p:sp>
        <p:nvSpPr>
          <p:cNvPr id="214" name="Shape 214"/>
          <p:cNvSpPr txBox="1"/>
          <p:nvPr/>
        </p:nvSpPr>
        <p:spPr>
          <a:xfrm>
            <a:off x="7534925" y="3357700"/>
            <a:ext cx="3000000" cy="30000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 sz="1200">
                <a:latin typeface="Times New Roman"/>
                <a:ea typeface="Times New Roman"/>
                <a:cs typeface="Times New Roman"/>
                <a:sym typeface="Times New Roman"/>
              </a:rPr>
              <a:t>(Forbes, 2017)</a:t>
            </a:r>
            <a:endParaRPr sz="1200">
              <a:latin typeface="Times New Roman"/>
              <a:ea typeface="Times New Roman"/>
              <a:cs typeface="Times New Roman"/>
              <a:sym typeface="Times New Roman"/>
            </a:endParaRPr>
          </a:p>
        </p:txBody>
      </p:sp>
      <p:pic>
        <p:nvPicPr>
          <p:cNvPr id="215" name="Shape 215"/>
          <p:cNvPicPr preferRelativeResize="0"/>
          <p:nvPr/>
        </p:nvPicPr>
        <p:blipFill rotWithShape="1">
          <a:blip r:embed="rId3">
            <a:alphaModFix/>
          </a:blip>
          <a:srcRect l="19815" r="20026"/>
          <a:stretch/>
        </p:blipFill>
        <p:spPr>
          <a:xfrm>
            <a:off x="4730000" y="2199550"/>
            <a:ext cx="4323773" cy="2521725"/>
          </a:xfrm>
          <a:prstGeom prst="rect">
            <a:avLst/>
          </a:prstGeom>
          <a:noFill/>
          <a:ln>
            <a:noFill/>
          </a:ln>
        </p:spPr>
      </p:pic>
      <p:pic>
        <p:nvPicPr>
          <p:cNvPr id="216" name="Shape 216"/>
          <p:cNvPicPr preferRelativeResize="0"/>
          <p:nvPr/>
        </p:nvPicPr>
        <p:blipFill rotWithShape="1">
          <a:blip r:embed="rId4">
            <a:alphaModFix/>
          </a:blip>
          <a:srcRect t="13591"/>
          <a:stretch/>
        </p:blipFill>
        <p:spPr>
          <a:xfrm>
            <a:off x="4730000" y="181400"/>
            <a:ext cx="4323776" cy="19437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Shape 221"/>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Threats</a:t>
            </a:r>
            <a:endParaRPr/>
          </a:p>
        </p:txBody>
      </p:sp>
      <p:sp>
        <p:nvSpPr>
          <p:cNvPr id="222" name="Shape 222"/>
          <p:cNvSpPr txBox="1">
            <a:spLocks noGrp="1"/>
          </p:cNvSpPr>
          <p:nvPr>
            <p:ph type="body" idx="1"/>
          </p:nvPr>
        </p:nvSpPr>
        <p:spPr>
          <a:xfrm>
            <a:off x="311700" y="1382275"/>
            <a:ext cx="8520600" cy="3339000"/>
          </a:xfrm>
          <a:prstGeom prst="rect">
            <a:avLst/>
          </a:prstGeom>
        </p:spPr>
        <p:txBody>
          <a:bodyPr spcFirstLastPara="1" wrap="square" lIns="91425" tIns="91425" rIns="91425" bIns="91425" anchor="t" anchorCtr="0">
            <a:noAutofit/>
          </a:bodyPr>
          <a:lstStyle/>
          <a:p>
            <a:pPr marL="457200" lvl="0" indent="-342900" rtl="0">
              <a:spcBef>
                <a:spcPts val="0"/>
              </a:spcBef>
              <a:spcAft>
                <a:spcPts val="0"/>
              </a:spcAft>
              <a:buSzPts val="1800"/>
              <a:buChar char="●"/>
            </a:pPr>
            <a:r>
              <a:rPr lang="en"/>
              <a:t>Strong competition</a:t>
            </a:r>
            <a:endParaRPr/>
          </a:p>
          <a:p>
            <a:pPr marL="914400" lvl="1" indent="-317500" rtl="0">
              <a:spcBef>
                <a:spcPts val="0"/>
              </a:spcBef>
              <a:spcAft>
                <a:spcPts val="0"/>
              </a:spcAft>
              <a:buSzPts val="1400"/>
              <a:buChar char="○"/>
            </a:pPr>
            <a:r>
              <a:rPr lang="en"/>
              <a:t>Yotel</a:t>
            </a:r>
            <a:endParaRPr/>
          </a:p>
          <a:p>
            <a:pPr marL="914400" lvl="1" indent="-317500" rtl="0">
              <a:spcBef>
                <a:spcPts val="0"/>
              </a:spcBef>
              <a:spcAft>
                <a:spcPts val="0"/>
              </a:spcAft>
              <a:buSzPts val="1400"/>
              <a:buChar char="○"/>
            </a:pPr>
            <a:r>
              <a:rPr lang="en"/>
              <a:t>Airbnb</a:t>
            </a:r>
            <a:endParaRPr/>
          </a:p>
          <a:p>
            <a:pPr marL="914400" lvl="1" indent="-317500" rtl="0">
              <a:spcBef>
                <a:spcPts val="0"/>
              </a:spcBef>
              <a:spcAft>
                <a:spcPts val="0"/>
              </a:spcAft>
              <a:buSzPts val="1400"/>
              <a:buChar char="○"/>
            </a:pPr>
            <a:r>
              <a:rPr lang="en"/>
              <a:t>Hostels</a:t>
            </a:r>
            <a:endParaRPr/>
          </a:p>
          <a:p>
            <a:pPr marL="457200" lvl="0" indent="-342900" rtl="0">
              <a:spcBef>
                <a:spcPts val="0"/>
              </a:spcBef>
              <a:spcAft>
                <a:spcPts val="0"/>
              </a:spcAft>
              <a:buSzPts val="1800"/>
              <a:buChar char="●"/>
            </a:pPr>
            <a:r>
              <a:rPr lang="en"/>
              <a:t>Easy to be imitated</a:t>
            </a:r>
            <a:endParaRPr/>
          </a:p>
          <a:p>
            <a:pPr marL="457200" lvl="0" indent="-342900" rtl="0">
              <a:spcBef>
                <a:spcPts val="0"/>
              </a:spcBef>
              <a:spcAft>
                <a:spcPts val="0"/>
              </a:spcAft>
              <a:buSzPts val="1800"/>
              <a:buChar char="●"/>
            </a:pPr>
            <a:r>
              <a:rPr lang="en"/>
              <a:t>Meeting standards </a:t>
            </a:r>
            <a:endParaRPr/>
          </a:p>
          <a:p>
            <a:pPr marL="914400" lvl="1" indent="-317500" rtl="0">
              <a:spcBef>
                <a:spcPts val="0"/>
              </a:spcBef>
              <a:spcAft>
                <a:spcPts val="0"/>
              </a:spcAft>
              <a:buSzPts val="1400"/>
              <a:buChar char="○"/>
            </a:pPr>
            <a:r>
              <a:rPr lang="en"/>
              <a:t>Fire safety</a:t>
            </a:r>
            <a:endParaRPr/>
          </a:p>
        </p:txBody>
      </p:sp>
      <p:sp>
        <p:nvSpPr>
          <p:cNvPr id="223" name="Shape 223"/>
          <p:cNvSpPr txBox="1"/>
          <p:nvPr/>
        </p:nvSpPr>
        <p:spPr>
          <a:xfrm>
            <a:off x="7473625" y="3475025"/>
            <a:ext cx="3000000" cy="30000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 sz="1200">
                <a:solidFill>
                  <a:srgbClr val="333333"/>
                </a:solidFill>
                <a:latin typeface="Times New Roman"/>
                <a:ea typeface="Times New Roman"/>
                <a:cs typeface="Times New Roman"/>
                <a:sym typeface="Times New Roman"/>
              </a:rPr>
              <a:t>(Leighpanda, 2014)</a:t>
            </a:r>
            <a:endParaRPr sz="1200"/>
          </a:p>
        </p:txBody>
      </p:sp>
      <p:pic>
        <p:nvPicPr>
          <p:cNvPr id="224" name="Shape 224"/>
          <p:cNvPicPr preferRelativeResize="0"/>
          <p:nvPr/>
        </p:nvPicPr>
        <p:blipFill>
          <a:blip r:embed="rId3">
            <a:alphaModFix/>
          </a:blip>
          <a:stretch>
            <a:fillRect/>
          </a:stretch>
        </p:blipFill>
        <p:spPr>
          <a:xfrm>
            <a:off x="5325750" y="161275"/>
            <a:ext cx="3661300" cy="2362125"/>
          </a:xfrm>
          <a:prstGeom prst="rect">
            <a:avLst/>
          </a:prstGeom>
          <a:noFill/>
          <a:ln>
            <a:noFill/>
          </a:ln>
        </p:spPr>
      </p:pic>
      <p:pic>
        <p:nvPicPr>
          <p:cNvPr id="225" name="Shape 225"/>
          <p:cNvPicPr preferRelativeResize="0"/>
          <p:nvPr/>
        </p:nvPicPr>
        <p:blipFill>
          <a:blip r:embed="rId4">
            <a:alphaModFix/>
          </a:blip>
          <a:stretch>
            <a:fillRect/>
          </a:stretch>
        </p:blipFill>
        <p:spPr>
          <a:xfrm>
            <a:off x="3334925" y="1659350"/>
            <a:ext cx="3009900" cy="1905000"/>
          </a:xfrm>
          <a:prstGeom prst="rect">
            <a:avLst/>
          </a:prstGeom>
          <a:noFill/>
          <a:ln>
            <a:noFill/>
          </a:ln>
        </p:spPr>
      </p:pic>
      <p:pic>
        <p:nvPicPr>
          <p:cNvPr id="226" name="Shape 226"/>
          <p:cNvPicPr preferRelativeResize="0"/>
          <p:nvPr/>
        </p:nvPicPr>
        <p:blipFill>
          <a:blip r:embed="rId5">
            <a:alphaModFix/>
          </a:blip>
          <a:stretch>
            <a:fillRect/>
          </a:stretch>
        </p:blipFill>
        <p:spPr>
          <a:xfrm>
            <a:off x="5623850" y="2613149"/>
            <a:ext cx="3405974" cy="22692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Shape 231"/>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Our Recommendation</a:t>
            </a:r>
            <a:endParaRPr/>
          </a:p>
        </p:txBody>
      </p:sp>
      <p:sp>
        <p:nvSpPr>
          <p:cNvPr id="232" name="Shape 232"/>
          <p:cNvSpPr txBox="1">
            <a:spLocks noGrp="1"/>
          </p:cNvSpPr>
          <p:nvPr>
            <p:ph type="body" idx="1"/>
          </p:nvPr>
        </p:nvSpPr>
        <p:spPr>
          <a:xfrm>
            <a:off x="311700" y="848875"/>
            <a:ext cx="5032200" cy="33390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latin typeface="Arial"/>
                <a:ea typeface="Arial"/>
                <a:cs typeface="Arial"/>
                <a:sym typeface="Arial"/>
              </a:rPr>
              <a:t>Bare-Bones Model</a:t>
            </a:r>
            <a:endParaRPr>
              <a:latin typeface="Arial"/>
              <a:ea typeface="Arial"/>
              <a:cs typeface="Arial"/>
              <a:sym typeface="Arial"/>
            </a:endParaRPr>
          </a:p>
          <a:p>
            <a:pPr marL="457200" lvl="0" indent="-342900" rtl="0">
              <a:spcBef>
                <a:spcPts val="0"/>
              </a:spcBef>
              <a:spcAft>
                <a:spcPts val="0"/>
              </a:spcAft>
              <a:buSzPts val="1800"/>
              <a:buChar char="●"/>
            </a:pPr>
            <a:r>
              <a:rPr lang="en">
                <a:latin typeface="Arial"/>
                <a:ea typeface="Arial"/>
                <a:cs typeface="Arial"/>
                <a:sym typeface="Arial"/>
              </a:rPr>
              <a:t>Population would be most accepting of a pod sleeping structure</a:t>
            </a:r>
            <a:endParaRPr>
              <a:latin typeface="Arial"/>
              <a:ea typeface="Arial"/>
              <a:cs typeface="Arial"/>
              <a:sym typeface="Arial"/>
            </a:endParaRPr>
          </a:p>
          <a:p>
            <a:pPr marL="914400" lvl="1" indent="-317500" rtl="0">
              <a:spcBef>
                <a:spcPts val="0"/>
              </a:spcBef>
              <a:spcAft>
                <a:spcPts val="0"/>
              </a:spcAft>
              <a:buSzPts val="1400"/>
              <a:buFont typeface="Arial"/>
              <a:buChar char="○"/>
            </a:pPr>
            <a:r>
              <a:rPr lang="en">
                <a:latin typeface="Arial"/>
                <a:ea typeface="Arial"/>
                <a:cs typeface="Arial"/>
                <a:sym typeface="Arial"/>
              </a:rPr>
              <a:t>Are familiar with small cots to sleep on</a:t>
            </a:r>
            <a:endParaRPr>
              <a:latin typeface="Arial"/>
              <a:ea typeface="Arial"/>
              <a:cs typeface="Arial"/>
              <a:sym typeface="Arial"/>
            </a:endParaRPr>
          </a:p>
          <a:p>
            <a:pPr marL="914400" lvl="1" indent="-317500" rtl="0">
              <a:spcBef>
                <a:spcPts val="0"/>
              </a:spcBef>
              <a:spcAft>
                <a:spcPts val="0"/>
              </a:spcAft>
              <a:buSzPts val="1400"/>
              <a:buFont typeface="Arial"/>
              <a:buChar char="○"/>
            </a:pPr>
            <a:r>
              <a:rPr lang="en">
                <a:latin typeface="Arial"/>
                <a:ea typeface="Arial"/>
                <a:cs typeface="Arial"/>
                <a:sym typeface="Arial"/>
              </a:rPr>
              <a:t>Would welcome the added privacy and security the pod provides</a:t>
            </a:r>
            <a:endParaRPr>
              <a:latin typeface="Arial"/>
              <a:ea typeface="Arial"/>
              <a:cs typeface="Arial"/>
              <a:sym typeface="Arial"/>
            </a:endParaRPr>
          </a:p>
          <a:p>
            <a:pPr marL="457200" lvl="0" indent="-342900" rtl="0">
              <a:spcBef>
                <a:spcPts val="0"/>
              </a:spcBef>
              <a:spcAft>
                <a:spcPts val="0"/>
              </a:spcAft>
              <a:buSzPts val="1800"/>
              <a:buFont typeface="Arial"/>
              <a:buChar char="●"/>
            </a:pPr>
            <a:r>
              <a:rPr lang="en">
                <a:latin typeface="Arial"/>
                <a:ea typeface="Arial"/>
                <a:cs typeface="Arial"/>
                <a:sym typeface="Arial"/>
              </a:rPr>
              <a:t>Justify this Japanese Corporation entering the U.S. because it would be solving the major issue of rising homelessness</a:t>
            </a:r>
            <a:endParaRPr>
              <a:latin typeface="Arial"/>
              <a:ea typeface="Arial"/>
              <a:cs typeface="Arial"/>
              <a:sym typeface="Arial"/>
            </a:endParaRPr>
          </a:p>
          <a:p>
            <a:pPr marL="914400" lvl="1" indent="-317500" rtl="0">
              <a:spcBef>
                <a:spcPts val="0"/>
              </a:spcBef>
              <a:spcAft>
                <a:spcPts val="0"/>
              </a:spcAft>
              <a:buSzPts val="1400"/>
              <a:buFont typeface="Arial"/>
              <a:buChar char="○"/>
            </a:pPr>
            <a:r>
              <a:rPr lang="en">
                <a:latin typeface="Arial"/>
                <a:ea typeface="Arial"/>
                <a:cs typeface="Arial"/>
                <a:sym typeface="Arial"/>
              </a:rPr>
              <a:t>From 2016 to 2017 23% Increase in homeless individuals</a:t>
            </a:r>
            <a:endParaRPr>
              <a:latin typeface="Arial"/>
              <a:ea typeface="Arial"/>
              <a:cs typeface="Arial"/>
              <a:sym typeface="Arial"/>
            </a:endParaRPr>
          </a:p>
          <a:p>
            <a:pPr marL="457200" lvl="0" indent="-342900" rtl="0">
              <a:spcBef>
                <a:spcPts val="0"/>
              </a:spcBef>
              <a:spcAft>
                <a:spcPts val="0"/>
              </a:spcAft>
              <a:buSzPts val="1800"/>
              <a:buFont typeface="Arial"/>
              <a:buChar char="●"/>
            </a:pPr>
            <a:r>
              <a:rPr lang="en">
                <a:latin typeface="Arial"/>
                <a:ea typeface="Arial"/>
                <a:cs typeface="Arial"/>
                <a:sym typeface="Arial"/>
              </a:rPr>
              <a:t>Run into the problem of sanitation/security</a:t>
            </a:r>
            <a:endParaRPr>
              <a:latin typeface="Arial"/>
              <a:ea typeface="Arial"/>
              <a:cs typeface="Arial"/>
              <a:sym typeface="Arial"/>
            </a:endParaRPr>
          </a:p>
          <a:p>
            <a:pPr marL="914400" lvl="1" indent="-317500">
              <a:spcBef>
                <a:spcPts val="0"/>
              </a:spcBef>
              <a:spcAft>
                <a:spcPts val="0"/>
              </a:spcAft>
              <a:buSzPts val="1400"/>
              <a:buFont typeface="Arial"/>
              <a:buChar char="○"/>
            </a:pPr>
            <a:r>
              <a:rPr lang="en">
                <a:latin typeface="Arial"/>
                <a:ea typeface="Arial"/>
                <a:cs typeface="Arial"/>
                <a:sym typeface="Arial"/>
              </a:rPr>
              <a:t>Non-profit model is self-improving and has the potential for expansion</a:t>
            </a:r>
            <a:endParaRPr>
              <a:latin typeface="Arial"/>
              <a:ea typeface="Arial"/>
              <a:cs typeface="Arial"/>
              <a:sym typeface="Arial"/>
            </a:endParaRPr>
          </a:p>
        </p:txBody>
      </p:sp>
      <p:sp>
        <p:nvSpPr>
          <p:cNvPr id="233" name="Shape 233"/>
          <p:cNvSpPr txBox="1"/>
          <p:nvPr/>
        </p:nvSpPr>
        <p:spPr>
          <a:xfrm>
            <a:off x="5668775" y="4811675"/>
            <a:ext cx="3384900" cy="2076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1200">
                <a:solidFill>
                  <a:srgbClr val="333333"/>
                </a:solidFill>
                <a:latin typeface="Times New Roman"/>
                <a:ea typeface="Times New Roman"/>
                <a:cs typeface="Times New Roman"/>
                <a:sym typeface="Times New Roman"/>
              </a:rPr>
              <a:t>(Los Angeles Homeless Services Authority, 2017)</a:t>
            </a:r>
            <a:endParaRPr/>
          </a:p>
          <a:p>
            <a:pPr marL="0" lvl="0" indent="0">
              <a:spcBef>
                <a:spcPts val="0"/>
              </a:spcBef>
              <a:spcAft>
                <a:spcPts val="0"/>
              </a:spcAft>
              <a:buNone/>
            </a:pPr>
            <a:endParaRPr/>
          </a:p>
        </p:txBody>
      </p:sp>
      <p:pic>
        <p:nvPicPr>
          <p:cNvPr id="234" name="Shape 234"/>
          <p:cNvPicPr preferRelativeResize="0"/>
          <p:nvPr/>
        </p:nvPicPr>
        <p:blipFill rotWithShape="1">
          <a:blip r:embed="rId3">
            <a:alphaModFix/>
          </a:blip>
          <a:srcRect t="34010"/>
          <a:stretch/>
        </p:blipFill>
        <p:spPr>
          <a:xfrm>
            <a:off x="5681375" y="220048"/>
            <a:ext cx="3054551" cy="1293426"/>
          </a:xfrm>
          <a:prstGeom prst="rect">
            <a:avLst/>
          </a:prstGeom>
          <a:noFill/>
          <a:ln>
            <a:noFill/>
          </a:ln>
        </p:spPr>
      </p:pic>
      <p:pic>
        <p:nvPicPr>
          <p:cNvPr id="235" name="Shape 235"/>
          <p:cNvPicPr preferRelativeResize="0"/>
          <p:nvPr/>
        </p:nvPicPr>
        <p:blipFill rotWithShape="1">
          <a:blip r:embed="rId4">
            <a:alphaModFix/>
          </a:blip>
          <a:srcRect b="37729"/>
          <a:stretch/>
        </p:blipFill>
        <p:spPr>
          <a:xfrm>
            <a:off x="5681375" y="1567653"/>
            <a:ext cx="3054550" cy="1293425"/>
          </a:xfrm>
          <a:prstGeom prst="rect">
            <a:avLst/>
          </a:prstGeom>
          <a:noFill/>
          <a:ln>
            <a:noFill/>
          </a:ln>
        </p:spPr>
      </p:pic>
      <p:pic>
        <p:nvPicPr>
          <p:cNvPr id="236" name="Shape 236"/>
          <p:cNvPicPr preferRelativeResize="0"/>
          <p:nvPr/>
        </p:nvPicPr>
        <p:blipFill rotWithShape="1">
          <a:blip r:embed="rId5">
            <a:alphaModFix/>
          </a:blip>
          <a:srcRect r="11676"/>
          <a:stretch/>
        </p:blipFill>
        <p:spPr>
          <a:xfrm>
            <a:off x="5421900" y="2952975"/>
            <a:ext cx="3330826" cy="18587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Shape 241"/>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Plan of Action</a:t>
            </a:r>
            <a:endParaRPr/>
          </a:p>
        </p:txBody>
      </p:sp>
      <p:sp>
        <p:nvSpPr>
          <p:cNvPr id="242" name="Shape 242"/>
          <p:cNvSpPr txBox="1">
            <a:spLocks noGrp="1"/>
          </p:cNvSpPr>
          <p:nvPr>
            <p:ph type="body" idx="1"/>
          </p:nvPr>
        </p:nvSpPr>
        <p:spPr>
          <a:xfrm>
            <a:off x="311700" y="848875"/>
            <a:ext cx="5348100" cy="3339000"/>
          </a:xfrm>
          <a:prstGeom prst="rect">
            <a:avLst/>
          </a:prstGeom>
        </p:spPr>
        <p:txBody>
          <a:bodyPr spcFirstLastPara="1" wrap="square" lIns="91425" tIns="91425" rIns="91425" bIns="91425" anchor="t" anchorCtr="0">
            <a:noAutofit/>
          </a:bodyPr>
          <a:lstStyle/>
          <a:p>
            <a:pPr marL="457200" lvl="0" indent="-304800" rtl="0">
              <a:spcBef>
                <a:spcPts val="0"/>
              </a:spcBef>
              <a:spcAft>
                <a:spcPts val="0"/>
              </a:spcAft>
              <a:buSzPts val="1200"/>
              <a:buChar char="●"/>
            </a:pPr>
            <a:r>
              <a:rPr lang="en" sz="1200"/>
              <a:t>Lots of land in LA in proximity to large amounts of homeless individuals: $100,000-$200,000</a:t>
            </a:r>
            <a:endParaRPr sz="1200"/>
          </a:p>
          <a:p>
            <a:pPr marL="457200" lvl="0" indent="-304800" rtl="0">
              <a:spcBef>
                <a:spcPts val="0"/>
              </a:spcBef>
              <a:spcAft>
                <a:spcPts val="0"/>
              </a:spcAft>
              <a:buSzPts val="1200"/>
              <a:buChar char="●"/>
            </a:pPr>
            <a:r>
              <a:rPr lang="en" sz="1200"/>
              <a:t>Construct a pod hotel containing 50 pods</a:t>
            </a:r>
            <a:endParaRPr sz="1200"/>
          </a:p>
          <a:p>
            <a:pPr marL="914400" lvl="1" indent="-304800" rtl="0">
              <a:spcBef>
                <a:spcPts val="0"/>
              </a:spcBef>
              <a:spcAft>
                <a:spcPts val="0"/>
              </a:spcAft>
              <a:buSzPts val="1200"/>
              <a:buChar char="○"/>
            </a:pPr>
            <a:r>
              <a:rPr lang="en" sz="1200"/>
              <a:t>Construction period: 1 year</a:t>
            </a:r>
            <a:endParaRPr sz="1200"/>
          </a:p>
          <a:p>
            <a:pPr marL="914400" lvl="1" indent="-304800" rtl="0">
              <a:spcBef>
                <a:spcPts val="0"/>
              </a:spcBef>
              <a:spcAft>
                <a:spcPts val="0"/>
              </a:spcAft>
              <a:buSzPts val="1200"/>
              <a:buChar char="○"/>
            </a:pPr>
            <a:r>
              <a:rPr lang="en" sz="1200"/>
              <a:t>$1,000-$2,000 per pod, totaling $50,000-$100,000</a:t>
            </a:r>
            <a:endParaRPr sz="1200"/>
          </a:p>
          <a:p>
            <a:pPr marL="914400" lvl="1" indent="-304800" rtl="0">
              <a:spcBef>
                <a:spcPts val="0"/>
              </a:spcBef>
              <a:spcAft>
                <a:spcPts val="0"/>
              </a:spcAft>
              <a:buSzPts val="1200"/>
              <a:buChar char="○"/>
            </a:pPr>
            <a:r>
              <a:rPr lang="en" sz="1200"/>
              <a:t>$200,000 for all other facilities/costs</a:t>
            </a:r>
            <a:endParaRPr sz="1200"/>
          </a:p>
          <a:p>
            <a:pPr marL="914400" lvl="1" indent="-304800" rtl="0">
              <a:spcBef>
                <a:spcPts val="0"/>
              </a:spcBef>
              <a:spcAft>
                <a:spcPts val="0"/>
              </a:spcAft>
              <a:buSzPts val="1200"/>
              <a:buChar char="○"/>
            </a:pPr>
            <a:r>
              <a:rPr lang="en" sz="1200"/>
              <a:t>Total expenditures: $250,000-$500,000</a:t>
            </a:r>
            <a:endParaRPr sz="1200"/>
          </a:p>
          <a:p>
            <a:pPr marL="457200" lvl="0" indent="-304800" rtl="0">
              <a:spcBef>
                <a:spcPts val="0"/>
              </a:spcBef>
              <a:spcAft>
                <a:spcPts val="0"/>
              </a:spcAft>
              <a:buSzPts val="1200"/>
              <a:buChar char="●"/>
            </a:pPr>
            <a:r>
              <a:rPr lang="en" sz="1200"/>
              <a:t>14-15 Positions:</a:t>
            </a:r>
            <a:endParaRPr sz="1200"/>
          </a:p>
          <a:p>
            <a:pPr marL="914400" lvl="1" indent="-304800" rtl="0">
              <a:spcBef>
                <a:spcPts val="0"/>
              </a:spcBef>
              <a:spcAft>
                <a:spcPts val="0"/>
              </a:spcAft>
              <a:buSzPts val="1200"/>
              <a:buChar char="○"/>
            </a:pPr>
            <a:r>
              <a:rPr lang="en" sz="1200"/>
              <a:t>5 Management positions: CEO, VP of Sales, Treasurer, Operations, General Manager</a:t>
            </a:r>
            <a:endParaRPr sz="1200"/>
          </a:p>
          <a:p>
            <a:pPr marL="914400" lvl="1" indent="-304800" rtl="0">
              <a:spcBef>
                <a:spcPts val="0"/>
              </a:spcBef>
              <a:spcAft>
                <a:spcPts val="0"/>
              </a:spcAft>
              <a:buSzPts val="1200"/>
              <a:buChar char="○"/>
            </a:pPr>
            <a:r>
              <a:rPr lang="en" sz="1200"/>
              <a:t>5 Sanitation workers</a:t>
            </a:r>
            <a:endParaRPr sz="1200"/>
          </a:p>
          <a:p>
            <a:pPr marL="914400" lvl="1" indent="-304800" rtl="0">
              <a:spcBef>
                <a:spcPts val="0"/>
              </a:spcBef>
              <a:spcAft>
                <a:spcPts val="0"/>
              </a:spcAft>
              <a:buSzPts val="1200"/>
              <a:buChar char="○"/>
            </a:pPr>
            <a:r>
              <a:rPr lang="en" sz="1200"/>
              <a:t>2 Receptionists</a:t>
            </a:r>
            <a:endParaRPr sz="1200"/>
          </a:p>
          <a:p>
            <a:pPr marL="914400" lvl="1" indent="-304800">
              <a:spcBef>
                <a:spcPts val="0"/>
              </a:spcBef>
              <a:spcAft>
                <a:spcPts val="0"/>
              </a:spcAft>
              <a:buSzPts val="1200"/>
              <a:buChar char="○"/>
            </a:pPr>
            <a:r>
              <a:rPr lang="en" sz="1200"/>
              <a:t>2-3 Security Guards</a:t>
            </a:r>
            <a:endParaRPr sz="1200"/>
          </a:p>
          <a:p>
            <a:pPr marL="457200" lvl="0" indent="-304800" rtl="0">
              <a:spcBef>
                <a:spcPts val="0"/>
              </a:spcBef>
              <a:spcAft>
                <a:spcPts val="0"/>
              </a:spcAft>
              <a:buSzPts val="1200"/>
              <a:buChar char="●"/>
            </a:pPr>
            <a:r>
              <a:rPr lang="en" sz="1200"/>
              <a:t>Finalized hotel will include:</a:t>
            </a:r>
            <a:endParaRPr sz="1200"/>
          </a:p>
          <a:p>
            <a:pPr marL="914400" lvl="1" indent="-304800" rtl="0">
              <a:spcBef>
                <a:spcPts val="0"/>
              </a:spcBef>
              <a:spcAft>
                <a:spcPts val="0"/>
              </a:spcAft>
              <a:buSzPts val="1200"/>
              <a:buChar char="○"/>
            </a:pPr>
            <a:r>
              <a:rPr lang="en" sz="1200"/>
              <a:t>Sleeping pods</a:t>
            </a:r>
            <a:endParaRPr sz="1200"/>
          </a:p>
          <a:p>
            <a:pPr marL="914400" lvl="1" indent="-304800" rtl="0">
              <a:spcBef>
                <a:spcPts val="0"/>
              </a:spcBef>
              <a:spcAft>
                <a:spcPts val="0"/>
              </a:spcAft>
              <a:buSzPts val="1200"/>
              <a:buChar char="○"/>
            </a:pPr>
            <a:r>
              <a:rPr lang="en" sz="1200"/>
              <a:t>Showers and Bathrooms</a:t>
            </a:r>
            <a:endParaRPr sz="1200"/>
          </a:p>
          <a:p>
            <a:pPr marL="914400" lvl="1" indent="-304800" rtl="0">
              <a:spcBef>
                <a:spcPts val="0"/>
              </a:spcBef>
              <a:spcAft>
                <a:spcPts val="0"/>
              </a:spcAft>
              <a:buSzPts val="1200"/>
              <a:buChar char="○"/>
            </a:pPr>
            <a:r>
              <a:rPr lang="en" sz="1200"/>
              <a:t>Moderate level of sanitation and security</a:t>
            </a:r>
            <a:endParaRPr sz="1200"/>
          </a:p>
          <a:p>
            <a:pPr marL="457200" lvl="0" indent="-304800" rtl="0">
              <a:spcBef>
                <a:spcPts val="0"/>
              </a:spcBef>
              <a:spcAft>
                <a:spcPts val="0"/>
              </a:spcAft>
              <a:buSzPts val="1200"/>
              <a:buChar char="●"/>
            </a:pPr>
            <a:r>
              <a:rPr lang="en" sz="1200"/>
              <a:t>Improve facilities gradually over time and then move onto expansions to different segments of LA</a:t>
            </a:r>
            <a:endParaRPr sz="1200"/>
          </a:p>
          <a:p>
            <a:pPr marL="0" lvl="0" indent="0">
              <a:spcBef>
                <a:spcPts val="1600"/>
              </a:spcBef>
              <a:spcAft>
                <a:spcPts val="0"/>
              </a:spcAft>
              <a:buNone/>
            </a:pPr>
            <a:endParaRPr sz="1200"/>
          </a:p>
          <a:p>
            <a:pPr marL="0" lvl="0" indent="0">
              <a:spcBef>
                <a:spcPts val="1600"/>
              </a:spcBef>
              <a:spcAft>
                <a:spcPts val="1600"/>
              </a:spcAft>
              <a:buNone/>
            </a:pPr>
            <a:endParaRPr/>
          </a:p>
        </p:txBody>
      </p:sp>
      <p:pic>
        <p:nvPicPr>
          <p:cNvPr id="243" name="Shape 243"/>
          <p:cNvPicPr preferRelativeResize="0"/>
          <p:nvPr/>
        </p:nvPicPr>
        <p:blipFill>
          <a:blip r:embed="rId3">
            <a:alphaModFix/>
          </a:blip>
          <a:stretch>
            <a:fillRect/>
          </a:stretch>
        </p:blipFill>
        <p:spPr>
          <a:xfrm>
            <a:off x="5253600" y="1475000"/>
            <a:ext cx="3814201" cy="2540225"/>
          </a:xfrm>
          <a:prstGeom prst="rect">
            <a:avLst/>
          </a:prstGeom>
          <a:noFill/>
          <a:ln>
            <a:noFill/>
          </a:ln>
        </p:spPr>
      </p:pic>
      <p:sp>
        <p:nvSpPr>
          <p:cNvPr id="244" name="Shape 244"/>
          <p:cNvSpPr txBox="1"/>
          <p:nvPr/>
        </p:nvSpPr>
        <p:spPr>
          <a:xfrm>
            <a:off x="6679800" y="4620000"/>
            <a:ext cx="2464200" cy="3249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sz="800">
                <a:solidFill>
                  <a:srgbClr val="333333"/>
                </a:solidFill>
                <a:latin typeface="Times New Roman"/>
                <a:ea typeface="Times New Roman"/>
                <a:cs typeface="Times New Roman"/>
                <a:sym typeface="Times New Roman"/>
              </a:rPr>
              <a:t>(Adverts Marketplace Ltd., 2018)</a:t>
            </a:r>
            <a:endParaRPr sz="800">
              <a:solidFill>
                <a:srgbClr val="333333"/>
              </a:solidFill>
              <a:latin typeface="Times New Roman"/>
              <a:ea typeface="Times New Roman"/>
              <a:cs typeface="Times New Roman"/>
              <a:sym typeface="Times New Roman"/>
            </a:endParaRPr>
          </a:p>
          <a:p>
            <a:pPr marL="0" marR="101600" lvl="0" indent="0" rtl="0">
              <a:lnSpc>
                <a:spcPct val="115000"/>
              </a:lnSpc>
              <a:spcBef>
                <a:spcPts val="0"/>
              </a:spcBef>
              <a:spcAft>
                <a:spcPts val="0"/>
              </a:spcAft>
              <a:buNone/>
            </a:pPr>
            <a:r>
              <a:rPr lang="en" sz="800">
                <a:latin typeface="Times New Roman"/>
                <a:ea typeface="Times New Roman"/>
                <a:cs typeface="Times New Roman"/>
                <a:sym typeface="Times New Roman"/>
              </a:rPr>
              <a:t>(Bunk Pod - Side Entry)</a:t>
            </a:r>
            <a:endParaRPr sz="800">
              <a:latin typeface="Times New Roman"/>
              <a:ea typeface="Times New Roman"/>
              <a:cs typeface="Times New Roman"/>
              <a:sym typeface="Times New Roman"/>
            </a:endParaRPr>
          </a:p>
          <a:p>
            <a:pPr marL="0" marR="101600" lvl="0" indent="0" rtl="0">
              <a:lnSpc>
                <a:spcPct val="115000"/>
              </a:lnSpc>
              <a:spcBef>
                <a:spcPts val="0"/>
              </a:spcBef>
              <a:spcAft>
                <a:spcPts val="0"/>
              </a:spcAft>
              <a:buNone/>
            </a:pPr>
            <a:r>
              <a:rPr lang="en" sz="800">
                <a:latin typeface="Times New Roman"/>
                <a:ea typeface="Times New Roman"/>
                <a:cs typeface="Times New Roman"/>
                <a:sym typeface="Times New Roman"/>
              </a:rPr>
              <a:t>(Point2 Homes)</a:t>
            </a:r>
            <a:endParaRPr sz="800">
              <a:latin typeface="Times New Roman"/>
              <a:ea typeface="Times New Roman"/>
              <a:cs typeface="Times New Roman"/>
              <a:sym typeface="Times New Roman"/>
            </a:endParaRPr>
          </a:p>
          <a:p>
            <a:pPr marL="0" marR="101600" lvl="0" indent="0" rtl="0">
              <a:lnSpc>
                <a:spcPct val="115000"/>
              </a:lnSpc>
              <a:spcBef>
                <a:spcPts val="0"/>
              </a:spcBef>
              <a:spcAft>
                <a:spcPts val="0"/>
              </a:spcAft>
              <a:buNone/>
            </a:pPr>
            <a:endParaRPr sz="800">
              <a:latin typeface="Times New Roman"/>
              <a:ea typeface="Times New Roman"/>
              <a:cs typeface="Times New Roman"/>
              <a:sym typeface="Times New Roman"/>
            </a:endParaRPr>
          </a:p>
          <a:p>
            <a:pPr marL="0" lvl="0" indent="0" rtl="0">
              <a:spcBef>
                <a:spcPts val="0"/>
              </a:spcBef>
              <a:spcAft>
                <a:spcPts val="0"/>
              </a:spcAft>
              <a:buNone/>
            </a:pPr>
            <a:endParaRPr sz="800">
              <a:solidFill>
                <a:srgbClr val="333333"/>
              </a:solidFill>
              <a:latin typeface="Times New Roman"/>
              <a:ea typeface="Times New Roman"/>
              <a:cs typeface="Times New Roman"/>
              <a:sym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Shape 249"/>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Managerial Implications</a:t>
            </a:r>
            <a:endParaRPr/>
          </a:p>
        </p:txBody>
      </p:sp>
      <p:sp>
        <p:nvSpPr>
          <p:cNvPr id="250" name="Shape 250"/>
          <p:cNvSpPr txBox="1">
            <a:spLocks noGrp="1"/>
          </p:cNvSpPr>
          <p:nvPr>
            <p:ph type="body" idx="1"/>
          </p:nvPr>
        </p:nvSpPr>
        <p:spPr>
          <a:xfrm>
            <a:off x="311700" y="848875"/>
            <a:ext cx="5573700" cy="3339000"/>
          </a:xfrm>
          <a:prstGeom prst="rect">
            <a:avLst/>
          </a:prstGeom>
        </p:spPr>
        <p:txBody>
          <a:bodyPr spcFirstLastPara="1" wrap="square" lIns="91425" tIns="91425" rIns="91425" bIns="91425" anchor="t" anchorCtr="0">
            <a:noAutofit/>
          </a:bodyPr>
          <a:lstStyle/>
          <a:p>
            <a:pPr marL="457200" lvl="0" indent="-311150" rtl="0">
              <a:spcBef>
                <a:spcPts val="0"/>
              </a:spcBef>
              <a:spcAft>
                <a:spcPts val="0"/>
              </a:spcAft>
              <a:buSzPts val="1300"/>
              <a:buChar char="●"/>
            </a:pPr>
            <a:r>
              <a:rPr lang="en" sz="1300"/>
              <a:t>Must receive feedback from the guests in order to identify strategies for improvement.</a:t>
            </a:r>
            <a:endParaRPr sz="1300"/>
          </a:p>
          <a:p>
            <a:pPr marL="914400" lvl="1" indent="-311150" rtl="0">
              <a:spcBef>
                <a:spcPts val="0"/>
              </a:spcBef>
              <a:spcAft>
                <a:spcPts val="0"/>
              </a:spcAft>
              <a:buSzPts val="1300"/>
              <a:buChar char="○"/>
            </a:pPr>
            <a:r>
              <a:rPr lang="en" sz="1300"/>
              <a:t>Through anonymous written feedback boxes, or simple social interaction with the population</a:t>
            </a:r>
            <a:endParaRPr sz="1300"/>
          </a:p>
          <a:p>
            <a:pPr marL="457200" lvl="0" indent="-311150" rtl="0">
              <a:spcBef>
                <a:spcPts val="0"/>
              </a:spcBef>
              <a:spcAft>
                <a:spcPts val="0"/>
              </a:spcAft>
              <a:buSzPts val="1300"/>
              <a:buChar char="●"/>
            </a:pPr>
            <a:r>
              <a:rPr lang="en" sz="1300"/>
              <a:t>Must be actively involved in ensuring that the hotel staff is maintaining the individual amenities and shared lounge/bathrooms.</a:t>
            </a:r>
            <a:endParaRPr sz="1300"/>
          </a:p>
          <a:p>
            <a:pPr marL="914400" lvl="1" indent="-311150" rtl="0">
              <a:spcBef>
                <a:spcPts val="0"/>
              </a:spcBef>
              <a:spcAft>
                <a:spcPts val="0"/>
              </a:spcAft>
              <a:buSzPts val="1300"/>
              <a:buChar char="○"/>
            </a:pPr>
            <a:r>
              <a:rPr lang="en" sz="1300"/>
              <a:t>Sanitation, especially among the homeless, is a priority.</a:t>
            </a:r>
            <a:endParaRPr sz="1300"/>
          </a:p>
          <a:p>
            <a:pPr marL="914400" lvl="1" indent="-311150" rtl="0">
              <a:spcBef>
                <a:spcPts val="0"/>
              </a:spcBef>
              <a:spcAft>
                <a:spcPts val="0"/>
              </a:spcAft>
              <a:buSzPts val="1300"/>
              <a:buChar char="○"/>
            </a:pPr>
            <a:r>
              <a:rPr lang="en" sz="1300"/>
              <a:t>Security is our second key emphasis due to the location.</a:t>
            </a:r>
            <a:endParaRPr sz="1300"/>
          </a:p>
          <a:p>
            <a:pPr marL="914400" lvl="1" indent="-311150" rtl="0">
              <a:spcBef>
                <a:spcPts val="0"/>
              </a:spcBef>
              <a:spcAft>
                <a:spcPts val="0"/>
              </a:spcAft>
              <a:buSzPts val="1300"/>
              <a:buChar char="○"/>
            </a:pPr>
            <a:r>
              <a:rPr lang="en" sz="1300"/>
              <a:t>Sanitation and security staff will be engaged in 360 Degree Feedback loops, in which employees receive feedback from all levels of positions around them.</a:t>
            </a:r>
            <a:endParaRPr sz="1300"/>
          </a:p>
          <a:p>
            <a:pPr marL="457200" lvl="0" indent="-311150" rtl="0">
              <a:spcBef>
                <a:spcPts val="0"/>
              </a:spcBef>
              <a:spcAft>
                <a:spcPts val="0"/>
              </a:spcAft>
              <a:buSzPts val="1300"/>
              <a:buChar char="●"/>
            </a:pPr>
            <a:r>
              <a:rPr lang="en" sz="1300"/>
              <a:t>Pricing strategy: penetration </a:t>
            </a:r>
            <a:endParaRPr sz="1300"/>
          </a:p>
          <a:p>
            <a:pPr marL="914400" lvl="1" indent="-311150" rtl="0">
              <a:spcBef>
                <a:spcPts val="0"/>
              </a:spcBef>
              <a:spcAft>
                <a:spcPts val="0"/>
              </a:spcAft>
              <a:buSzPts val="1300"/>
              <a:buChar char="○"/>
            </a:pPr>
            <a:r>
              <a:rPr lang="en" sz="1300"/>
              <a:t>We will set low prices to reach a larger portion of the market.</a:t>
            </a:r>
            <a:endParaRPr sz="1300"/>
          </a:p>
          <a:p>
            <a:pPr marL="457200" lvl="0" indent="-311150" rtl="0">
              <a:spcBef>
                <a:spcPts val="0"/>
              </a:spcBef>
              <a:spcAft>
                <a:spcPts val="0"/>
              </a:spcAft>
              <a:buSzPts val="1300"/>
              <a:buChar char="●"/>
            </a:pPr>
            <a:r>
              <a:rPr lang="en" sz="1300"/>
              <a:t>Since our capsule hotels are located in LA, a diverse, multicultural hub, we will have a polycentric approach.</a:t>
            </a:r>
            <a:endParaRPr sz="1300"/>
          </a:p>
        </p:txBody>
      </p:sp>
      <p:sp>
        <p:nvSpPr>
          <p:cNvPr id="251" name="Shape 251"/>
          <p:cNvSpPr txBox="1"/>
          <p:nvPr/>
        </p:nvSpPr>
        <p:spPr>
          <a:xfrm>
            <a:off x="7808700" y="4840475"/>
            <a:ext cx="6699300" cy="719700"/>
          </a:xfrm>
          <a:prstGeom prst="rect">
            <a:avLst/>
          </a:prstGeom>
          <a:noFill/>
          <a:ln>
            <a:noFill/>
          </a:ln>
        </p:spPr>
        <p:txBody>
          <a:bodyPr spcFirstLastPara="1" wrap="square" lIns="91425" tIns="91425" rIns="91425" bIns="91425" anchor="t" anchorCtr="0">
            <a:noAutofit/>
          </a:bodyPr>
          <a:lstStyle/>
          <a:p>
            <a:pPr marL="0" lvl="0" indent="0" rtl="0">
              <a:lnSpc>
                <a:spcPct val="200000"/>
              </a:lnSpc>
              <a:spcBef>
                <a:spcPts val="0"/>
              </a:spcBef>
              <a:spcAft>
                <a:spcPts val="0"/>
              </a:spcAft>
              <a:buNone/>
            </a:pPr>
            <a:r>
              <a:rPr lang="en" sz="1200">
                <a:latin typeface="Times New Roman"/>
                <a:ea typeface="Times New Roman"/>
                <a:cs typeface="Times New Roman"/>
                <a:sym typeface="Times New Roman"/>
              </a:rPr>
              <a:t>(Iqbal, 2011)</a:t>
            </a:r>
            <a:endParaRPr/>
          </a:p>
        </p:txBody>
      </p:sp>
      <p:pic>
        <p:nvPicPr>
          <p:cNvPr id="252" name="Shape 252"/>
          <p:cNvPicPr preferRelativeResize="0"/>
          <p:nvPr/>
        </p:nvPicPr>
        <p:blipFill>
          <a:blip r:embed="rId3">
            <a:alphaModFix/>
          </a:blip>
          <a:stretch>
            <a:fillRect/>
          </a:stretch>
        </p:blipFill>
        <p:spPr>
          <a:xfrm>
            <a:off x="5862419" y="2441425"/>
            <a:ext cx="3132875" cy="2088051"/>
          </a:xfrm>
          <a:prstGeom prst="rect">
            <a:avLst/>
          </a:prstGeom>
          <a:noFill/>
          <a:ln>
            <a:noFill/>
          </a:ln>
        </p:spPr>
      </p:pic>
      <p:pic>
        <p:nvPicPr>
          <p:cNvPr id="253" name="Shape 253"/>
          <p:cNvPicPr preferRelativeResize="0"/>
          <p:nvPr/>
        </p:nvPicPr>
        <p:blipFill>
          <a:blip r:embed="rId4">
            <a:alphaModFix/>
          </a:blip>
          <a:stretch>
            <a:fillRect/>
          </a:stretch>
        </p:blipFill>
        <p:spPr>
          <a:xfrm>
            <a:off x="5862425" y="563941"/>
            <a:ext cx="3132874" cy="176223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Shape 258"/>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In Conclusion</a:t>
            </a:r>
            <a:endParaRPr/>
          </a:p>
        </p:txBody>
      </p:sp>
      <p:sp>
        <p:nvSpPr>
          <p:cNvPr id="259" name="Shape 259"/>
          <p:cNvSpPr txBox="1">
            <a:spLocks noGrp="1"/>
          </p:cNvSpPr>
          <p:nvPr>
            <p:ph type="body" idx="1"/>
          </p:nvPr>
        </p:nvSpPr>
        <p:spPr>
          <a:xfrm>
            <a:off x="311700" y="1153675"/>
            <a:ext cx="8520600" cy="3339000"/>
          </a:xfrm>
          <a:prstGeom prst="rect">
            <a:avLst/>
          </a:prstGeom>
        </p:spPr>
        <p:txBody>
          <a:bodyPr spcFirstLastPara="1" wrap="square" lIns="91425" tIns="91425" rIns="91425" bIns="91425" anchor="t" anchorCtr="0">
            <a:noAutofit/>
          </a:bodyPr>
          <a:lstStyle/>
          <a:p>
            <a:pPr marL="457200" lvl="0" indent="-323850" rtl="0">
              <a:spcBef>
                <a:spcPts val="0"/>
              </a:spcBef>
              <a:spcAft>
                <a:spcPts val="0"/>
              </a:spcAft>
              <a:buSzPts val="1500"/>
              <a:buChar char="●"/>
            </a:pPr>
            <a:r>
              <a:rPr lang="en" sz="1500"/>
              <a:t>Define “Capsule Hotel”</a:t>
            </a:r>
            <a:endParaRPr sz="1500"/>
          </a:p>
          <a:p>
            <a:pPr marL="457200" lvl="0" indent="-323850" rtl="0">
              <a:spcBef>
                <a:spcPts val="0"/>
              </a:spcBef>
              <a:spcAft>
                <a:spcPts val="0"/>
              </a:spcAft>
              <a:buSzPts val="1500"/>
              <a:buChar char="●"/>
            </a:pPr>
            <a:r>
              <a:rPr lang="en" sz="1500"/>
              <a:t>History of Capsule Hotels</a:t>
            </a:r>
            <a:endParaRPr sz="1500"/>
          </a:p>
          <a:p>
            <a:pPr marL="914400" lvl="1" indent="-323850" rtl="0">
              <a:spcBef>
                <a:spcPts val="0"/>
              </a:spcBef>
              <a:spcAft>
                <a:spcPts val="0"/>
              </a:spcAft>
              <a:buSzPts val="1500"/>
              <a:buChar char="○"/>
            </a:pPr>
            <a:r>
              <a:rPr lang="en" sz="1500"/>
              <a:t>Japan, Asia, Europe, and U.S.A.</a:t>
            </a:r>
            <a:endParaRPr sz="1500"/>
          </a:p>
          <a:p>
            <a:pPr marL="457200" lvl="0" indent="-323850" rtl="0">
              <a:spcBef>
                <a:spcPts val="0"/>
              </a:spcBef>
              <a:spcAft>
                <a:spcPts val="0"/>
              </a:spcAft>
              <a:buSzPts val="1500"/>
              <a:buChar char="●"/>
            </a:pPr>
            <a:r>
              <a:rPr lang="en" sz="1500"/>
              <a:t>Japanese vs. American Culture</a:t>
            </a:r>
            <a:endParaRPr sz="1500"/>
          </a:p>
          <a:p>
            <a:pPr marL="457200" lvl="0" indent="-323850" rtl="0">
              <a:spcBef>
                <a:spcPts val="0"/>
              </a:spcBef>
              <a:spcAft>
                <a:spcPts val="0"/>
              </a:spcAft>
              <a:buSzPts val="1500"/>
              <a:buChar char="●"/>
            </a:pPr>
            <a:r>
              <a:rPr lang="en" sz="1500"/>
              <a:t>Three Market Options</a:t>
            </a:r>
            <a:endParaRPr sz="1500"/>
          </a:p>
          <a:p>
            <a:pPr marL="914400" lvl="1" indent="-323850" rtl="0">
              <a:spcBef>
                <a:spcPts val="0"/>
              </a:spcBef>
              <a:spcAft>
                <a:spcPts val="0"/>
              </a:spcAft>
              <a:buSzPts val="1500"/>
              <a:buChar char="○"/>
            </a:pPr>
            <a:r>
              <a:rPr lang="en" sz="1500"/>
              <a:t>Bare-Bones Model</a:t>
            </a:r>
            <a:endParaRPr sz="1500"/>
          </a:p>
          <a:p>
            <a:pPr marL="914400" lvl="1" indent="-323850" rtl="0">
              <a:spcBef>
                <a:spcPts val="0"/>
              </a:spcBef>
              <a:spcAft>
                <a:spcPts val="0"/>
              </a:spcAft>
              <a:buSzPts val="1500"/>
              <a:buChar char="○"/>
            </a:pPr>
            <a:r>
              <a:rPr lang="en" sz="1500"/>
              <a:t>Middle Market Model</a:t>
            </a:r>
            <a:endParaRPr sz="1500"/>
          </a:p>
          <a:p>
            <a:pPr marL="914400" lvl="1" indent="-323850" rtl="0">
              <a:spcBef>
                <a:spcPts val="0"/>
              </a:spcBef>
              <a:spcAft>
                <a:spcPts val="0"/>
              </a:spcAft>
              <a:buSzPts val="1500"/>
              <a:buChar char="○"/>
            </a:pPr>
            <a:r>
              <a:rPr lang="en" sz="1500"/>
              <a:t>Luxury Model</a:t>
            </a:r>
            <a:endParaRPr sz="1500"/>
          </a:p>
          <a:p>
            <a:pPr marL="457200" lvl="0" indent="-323850" rtl="0">
              <a:spcBef>
                <a:spcPts val="0"/>
              </a:spcBef>
              <a:spcAft>
                <a:spcPts val="0"/>
              </a:spcAft>
              <a:buSzPts val="1500"/>
              <a:buChar char="●"/>
            </a:pPr>
            <a:r>
              <a:rPr lang="en" sz="1500"/>
              <a:t>S.W.O.T. Analysis</a:t>
            </a:r>
            <a:endParaRPr sz="1500"/>
          </a:p>
          <a:p>
            <a:pPr marL="457200" lvl="0" indent="-323850" rtl="0">
              <a:spcBef>
                <a:spcPts val="0"/>
              </a:spcBef>
              <a:spcAft>
                <a:spcPts val="0"/>
              </a:spcAft>
              <a:buSzPts val="1500"/>
              <a:buChar char="●"/>
            </a:pPr>
            <a:r>
              <a:rPr lang="en" sz="1500"/>
              <a:t>Our Recommendation</a:t>
            </a:r>
            <a:endParaRPr sz="1500"/>
          </a:p>
          <a:p>
            <a:pPr marL="914400" lvl="1" indent="-323850" rtl="0">
              <a:spcBef>
                <a:spcPts val="0"/>
              </a:spcBef>
              <a:spcAft>
                <a:spcPts val="0"/>
              </a:spcAft>
              <a:buSzPts val="1500"/>
              <a:buChar char="○"/>
            </a:pPr>
            <a:r>
              <a:rPr lang="en" sz="1500"/>
              <a:t>Plan of Action</a:t>
            </a:r>
            <a:endParaRPr sz="1500"/>
          </a:p>
          <a:p>
            <a:pPr marL="914400" lvl="1" indent="-317500" rtl="0">
              <a:spcBef>
                <a:spcPts val="0"/>
              </a:spcBef>
              <a:spcAft>
                <a:spcPts val="0"/>
              </a:spcAft>
              <a:buSzPts val="1400"/>
              <a:buChar char="○"/>
            </a:pPr>
            <a:r>
              <a:rPr lang="en" sz="1500"/>
              <a:t>Managerial Implications</a:t>
            </a:r>
            <a:br>
              <a:rPr lang="en" sz="1500"/>
            </a:br>
            <a:endParaRPr/>
          </a:p>
        </p:txBody>
      </p:sp>
      <p:pic>
        <p:nvPicPr>
          <p:cNvPr id="260" name="Shape 260"/>
          <p:cNvPicPr preferRelativeResize="0"/>
          <p:nvPr/>
        </p:nvPicPr>
        <p:blipFill rotWithShape="1">
          <a:blip r:embed="rId3">
            <a:alphaModFix/>
          </a:blip>
          <a:srcRect l="30918" r="19364"/>
          <a:stretch/>
        </p:blipFill>
        <p:spPr>
          <a:xfrm>
            <a:off x="6492496" y="848150"/>
            <a:ext cx="2525155" cy="3377625"/>
          </a:xfrm>
          <a:prstGeom prst="rect">
            <a:avLst/>
          </a:prstGeom>
          <a:noFill/>
          <a:ln>
            <a:noFill/>
          </a:ln>
        </p:spPr>
      </p:pic>
      <p:pic>
        <p:nvPicPr>
          <p:cNvPr id="261" name="Shape 261"/>
          <p:cNvPicPr preferRelativeResize="0"/>
          <p:nvPr/>
        </p:nvPicPr>
        <p:blipFill>
          <a:blip r:embed="rId4">
            <a:alphaModFix/>
          </a:blip>
          <a:stretch>
            <a:fillRect/>
          </a:stretch>
        </p:blipFill>
        <p:spPr>
          <a:xfrm>
            <a:off x="4002200" y="848155"/>
            <a:ext cx="2525149" cy="336304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Shape 266"/>
          <p:cNvSpPr txBox="1">
            <a:spLocks noGrp="1"/>
          </p:cNvSpPr>
          <p:nvPr>
            <p:ph type="title"/>
          </p:nvPr>
        </p:nvSpPr>
        <p:spPr>
          <a:xfrm>
            <a:off x="598100" y="2152347"/>
            <a:ext cx="8222100" cy="838800"/>
          </a:xfrm>
          <a:prstGeom prst="rect">
            <a:avLst/>
          </a:prstGeom>
        </p:spPr>
        <p:txBody>
          <a:bodyPr spcFirstLastPara="1" wrap="square" lIns="91425" tIns="91425" rIns="91425" bIns="91425" anchor="ctr" anchorCtr="0">
            <a:noAutofit/>
          </a:bodyPr>
          <a:lstStyle/>
          <a:p>
            <a:pPr marL="0" lvl="0" indent="0" algn="ctr">
              <a:spcBef>
                <a:spcPts val="0"/>
              </a:spcBef>
              <a:spcAft>
                <a:spcPts val="0"/>
              </a:spcAft>
              <a:buNone/>
            </a:pPr>
            <a:r>
              <a:rPr lang="en"/>
              <a:t>Any Questions?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Shape 271"/>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References</a:t>
            </a:r>
            <a:endParaRPr/>
          </a:p>
        </p:txBody>
      </p:sp>
      <p:sp>
        <p:nvSpPr>
          <p:cNvPr id="272" name="Shape 272"/>
          <p:cNvSpPr txBox="1">
            <a:spLocks noGrp="1"/>
          </p:cNvSpPr>
          <p:nvPr>
            <p:ph type="body" idx="1"/>
          </p:nvPr>
        </p:nvSpPr>
        <p:spPr>
          <a:xfrm>
            <a:off x="342325" y="848050"/>
            <a:ext cx="8613000" cy="3339000"/>
          </a:xfrm>
          <a:prstGeom prst="rect">
            <a:avLst/>
          </a:prstGeom>
        </p:spPr>
        <p:txBody>
          <a:bodyPr spcFirstLastPara="1" wrap="square" lIns="91425" tIns="91425" rIns="91425" bIns="91425" anchor="t" anchorCtr="0">
            <a:noAutofit/>
          </a:bodyPr>
          <a:lstStyle/>
          <a:p>
            <a:pPr marL="0" lvl="0" indent="0">
              <a:lnSpc>
                <a:spcPct val="100000"/>
              </a:lnSpc>
              <a:spcBef>
                <a:spcPts val="0"/>
              </a:spcBef>
              <a:spcAft>
                <a:spcPts val="0"/>
              </a:spcAft>
              <a:buNone/>
            </a:pPr>
            <a:r>
              <a:rPr lang="en" sz="1200">
                <a:solidFill>
                  <a:srgbClr val="333333"/>
                </a:solidFill>
                <a:latin typeface="Times New Roman"/>
                <a:ea typeface="Times New Roman"/>
                <a:cs typeface="Times New Roman"/>
                <a:sym typeface="Times New Roman"/>
              </a:rPr>
              <a:t>10 great places to sleep in a stylish pod hotel. (30 Nov. 2012). </a:t>
            </a:r>
            <a:r>
              <a:rPr lang="en" sz="1200" i="1">
                <a:solidFill>
                  <a:srgbClr val="333333"/>
                </a:solidFill>
                <a:latin typeface="Times New Roman"/>
                <a:ea typeface="Times New Roman"/>
                <a:cs typeface="Times New Roman"/>
                <a:sym typeface="Times New Roman"/>
              </a:rPr>
              <a:t>USA Today</a:t>
            </a:r>
            <a:r>
              <a:rPr lang="en" sz="1200">
                <a:solidFill>
                  <a:srgbClr val="333333"/>
                </a:solidFill>
                <a:latin typeface="Times New Roman"/>
                <a:ea typeface="Times New Roman"/>
                <a:cs typeface="Times New Roman"/>
                <a:sym typeface="Times New Roman"/>
              </a:rPr>
              <a:t>. Retrieved on 11 Apr. 2018, from </a:t>
            </a:r>
            <a:endParaRPr sz="1200">
              <a:solidFill>
                <a:srgbClr val="333333"/>
              </a:solidFill>
              <a:latin typeface="Times New Roman"/>
              <a:ea typeface="Times New Roman"/>
              <a:cs typeface="Times New Roman"/>
              <a:sym typeface="Times New Roman"/>
            </a:endParaRPr>
          </a:p>
          <a:p>
            <a:pPr marL="457200" lvl="0" indent="0" rtl="0">
              <a:lnSpc>
                <a:spcPct val="100000"/>
              </a:lnSpc>
              <a:spcBef>
                <a:spcPts val="0"/>
              </a:spcBef>
              <a:spcAft>
                <a:spcPts val="0"/>
              </a:spcAft>
              <a:buNone/>
            </a:pPr>
            <a:r>
              <a:rPr lang="en" sz="1200" u="sng">
                <a:solidFill>
                  <a:schemeClr val="hlink"/>
                </a:solidFill>
                <a:latin typeface="Times New Roman"/>
                <a:ea typeface="Times New Roman"/>
                <a:cs typeface="Times New Roman"/>
                <a:sym typeface="Times New Roman"/>
                <a:hlinkClick r:id="rId3"/>
              </a:rPr>
              <a:t>https://www.usatoday.com/story/travel/destinations/10greatplaces/2012/11/30/10-great-places-to-sleep-in-a-pod-hotel/1736613/</a:t>
            </a:r>
            <a:endParaRPr sz="1200">
              <a:solidFill>
                <a:srgbClr val="333333"/>
              </a:solidFill>
              <a:latin typeface="Times New Roman"/>
              <a:ea typeface="Times New Roman"/>
              <a:cs typeface="Times New Roman"/>
              <a:sym typeface="Times New Roman"/>
            </a:endParaRPr>
          </a:p>
          <a:p>
            <a:pPr marL="0" lvl="0" indent="0" rtl="0">
              <a:lnSpc>
                <a:spcPct val="100000"/>
              </a:lnSpc>
              <a:spcBef>
                <a:spcPts val="0"/>
              </a:spcBef>
              <a:spcAft>
                <a:spcPts val="0"/>
              </a:spcAft>
              <a:buNone/>
            </a:pPr>
            <a:r>
              <a:rPr lang="en" sz="1200">
                <a:solidFill>
                  <a:srgbClr val="333333"/>
                </a:solidFill>
                <a:latin typeface="Times New Roman"/>
                <a:ea typeface="Times New Roman"/>
                <a:cs typeface="Times New Roman"/>
                <a:sym typeface="Times New Roman"/>
              </a:rPr>
              <a:t>Adverts Marketplace Ltd. (2018, February). Japanese Style Sleeping Pods And Capsules For Sale For Sale in Dun Laoghaire, Dublin </a:t>
            </a:r>
            <a:endParaRPr sz="1200">
              <a:solidFill>
                <a:srgbClr val="333333"/>
              </a:solidFill>
              <a:latin typeface="Times New Roman"/>
              <a:ea typeface="Times New Roman"/>
              <a:cs typeface="Times New Roman"/>
              <a:sym typeface="Times New Roman"/>
            </a:endParaRPr>
          </a:p>
          <a:p>
            <a:pPr marL="457200" lvl="0" indent="0" rtl="0">
              <a:lnSpc>
                <a:spcPct val="100000"/>
              </a:lnSpc>
              <a:spcBef>
                <a:spcPts val="0"/>
              </a:spcBef>
              <a:spcAft>
                <a:spcPts val="0"/>
              </a:spcAft>
              <a:buNone/>
            </a:pPr>
            <a:r>
              <a:rPr lang="en" sz="1200">
                <a:solidFill>
                  <a:srgbClr val="333333"/>
                </a:solidFill>
                <a:latin typeface="Times New Roman"/>
                <a:ea typeface="Times New Roman"/>
                <a:cs typeface="Times New Roman"/>
                <a:sym typeface="Times New Roman"/>
              </a:rPr>
              <a:t>from exce11ent. Retrieved April 12, 2018, from </a:t>
            </a:r>
            <a:r>
              <a:rPr lang="en" sz="1200" u="sng">
                <a:solidFill>
                  <a:schemeClr val="hlink"/>
                </a:solidFill>
                <a:latin typeface="Times New Roman"/>
                <a:ea typeface="Times New Roman"/>
                <a:cs typeface="Times New Roman"/>
                <a:sym typeface="Times New Roman"/>
                <a:hlinkClick r:id="rId4"/>
              </a:rPr>
              <a:t>https://www.adverts.ie/other/japanese-style-sleeping-pods-and-capsules-for-sale/11586045</a:t>
            </a:r>
            <a:endParaRPr sz="1200">
              <a:solidFill>
                <a:srgbClr val="333333"/>
              </a:solidFill>
              <a:latin typeface="Times New Roman"/>
              <a:ea typeface="Times New Roman"/>
              <a:cs typeface="Times New Roman"/>
              <a:sym typeface="Times New Roman"/>
            </a:endParaRPr>
          </a:p>
          <a:p>
            <a:pPr marL="0" lvl="0" indent="0" rtl="0">
              <a:lnSpc>
                <a:spcPct val="100000"/>
              </a:lnSpc>
              <a:spcBef>
                <a:spcPts val="0"/>
              </a:spcBef>
              <a:spcAft>
                <a:spcPts val="0"/>
              </a:spcAft>
              <a:buNone/>
            </a:pPr>
            <a:r>
              <a:rPr lang="en" sz="1200">
                <a:solidFill>
                  <a:srgbClr val="333333"/>
                </a:solidFill>
                <a:latin typeface="Times New Roman"/>
                <a:ea typeface="Times New Roman"/>
                <a:cs typeface="Times New Roman"/>
                <a:sym typeface="Times New Roman"/>
              </a:rPr>
              <a:t>Amusement and theme park attendance worldwide 2016 | Statistic. (n.d.). Retrieved April 11, 2018, from </a:t>
            </a:r>
            <a:endParaRPr sz="1200">
              <a:solidFill>
                <a:srgbClr val="333333"/>
              </a:solidFill>
              <a:latin typeface="Times New Roman"/>
              <a:ea typeface="Times New Roman"/>
              <a:cs typeface="Times New Roman"/>
              <a:sym typeface="Times New Roman"/>
            </a:endParaRPr>
          </a:p>
          <a:p>
            <a:pPr marL="457200" lvl="0" indent="0" rtl="0">
              <a:lnSpc>
                <a:spcPct val="100000"/>
              </a:lnSpc>
              <a:spcBef>
                <a:spcPts val="0"/>
              </a:spcBef>
              <a:spcAft>
                <a:spcPts val="0"/>
              </a:spcAft>
              <a:buNone/>
            </a:pPr>
            <a:r>
              <a:rPr lang="en" sz="1200" u="sng">
                <a:solidFill>
                  <a:schemeClr val="hlink"/>
                </a:solidFill>
                <a:latin typeface="Times New Roman"/>
                <a:ea typeface="Times New Roman"/>
                <a:cs typeface="Times New Roman"/>
                <a:sym typeface="Times New Roman"/>
                <a:hlinkClick r:id="rId5"/>
              </a:rPr>
              <a:t>https://www.statista.com/statistics/194247/worldwide-attendance-at-theme-and-amusement-parks-since-2010/</a:t>
            </a:r>
            <a:endParaRPr sz="1200">
              <a:solidFill>
                <a:srgbClr val="333333"/>
              </a:solidFill>
              <a:latin typeface="Times New Roman"/>
              <a:ea typeface="Times New Roman"/>
              <a:cs typeface="Times New Roman"/>
              <a:sym typeface="Times New Roman"/>
            </a:endParaRPr>
          </a:p>
          <a:p>
            <a:pPr marL="0" marR="101600" lvl="0" indent="0" rtl="0">
              <a:spcBef>
                <a:spcPts val="0"/>
              </a:spcBef>
              <a:spcAft>
                <a:spcPts val="0"/>
              </a:spcAft>
              <a:buNone/>
            </a:pPr>
            <a:r>
              <a:rPr lang="en" sz="1200">
                <a:solidFill>
                  <a:srgbClr val="000000"/>
                </a:solidFill>
                <a:latin typeface="Times New Roman"/>
                <a:ea typeface="Times New Roman"/>
                <a:cs typeface="Times New Roman"/>
                <a:sym typeface="Times New Roman"/>
              </a:rPr>
              <a:t>Bunk Pod - Side Entry. (n.d.). Retrieved April 12, 2018, from </a:t>
            </a:r>
            <a:r>
              <a:rPr lang="en" sz="1200" u="sng">
                <a:solidFill>
                  <a:schemeClr val="hlink"/>
                </a:solidFill>
                <a:latin typeface="Times New Roman"/>
                <a:ea typeface="Times New Roman"/>
                <a:cs typeface="Times New Roman"/>
                <a:sym typeface="Times New Roman"/>
                <a:hlinkClick r:id="rId6"/>
              </a:rPr>
              <a:t>http://www.podtime.co.uk/podtime_bunk_pod_side_entry.html</a:t>
            </a:r>
            <a:endParaRPr sz="1200">
              <a:solidFill>
                <a:srgbClr val="000000"/>
              </a:solidFill>
              <a:latin typeface="Times New Roman"/>
              <a:ea typeface="Times New Roman"/>
              <a:cs typeface="Times New Roman"/>
              <a:sym typeface="Times New Roman"/>
            </a:endParaRPr>
          </a:p>
          <a:p>
            <a:pPr marL="0" marR="101600" lvl="0" indent="0" rtl="0">
              <a:spcBef>
                <a:spcPts val="0"/>
              </a:spcBef>
              <a:spcAft>
                <a:spcPts val="0"/>
              </a:spcAft>
              <a:buNone/>
            </a:pPr>
            <a:r>
              <a:rPr lang="en" sz="1200">
                <a:solidFill>
                  <a:srgbClr val="000000"/>
                </a:solidFill>
                <a:latin typeface="Times New Roman"/>
                <a:ea typeface="Times New Roman"/>
                <a:cs typeface="Times New Roman"/>
                <a:sym typeface="Times New Roman"/>
              </a:rPr>
              <a:t>"Capsule comfort comes to Mexico City airport”. (31 Aug 2017).  Aol. Retrieved on 11 Apr. 2018, from</a:t>
            </a:r>
            <a:r>
              <a:rPr lang="en" sz="1200">
                <a:solidFill>
                  <a:schemeClr val="accent5"/>
                </a:solidFill>
                <a:latin typeface="Times New Roman"/>
                <a:ea typeface="Times New Roman"/>
                <a:cs typeface="Times New Roman"/>
                <a:sym typeface="Times New Roman"/>
              </a:rPr>
              <a:t> </a:t>
            </a:r>
            <a:endParaRPr sz="1200">
              <a:solidFill>
                <a:schemeClr val="accent5"/>
              </a:solidFill>
              <a:latin typeface="Times New Roman"/>
              <a:ea typeface="Times New Roman"/>
              <a:cs typeface="Times New Roman"/>
              <a:sym typeface="Times New Roman"/>
            </a:endParaRPr>
          </a:p>
          <a:p>
            <a:pPr marL="0" marR="101600" lvl="0" indent="457200" rtl="0">
              <a:spcBef>
                <a:spcPts val="0"/>
              </a:spcBef>
              <a:spcAft>
                <a:spcPts val="0"/>
              </a:spcAft>
              <a:buNone/>
            </a:pPr>
            <a:r>
              <a:rPr lang="en" sz="1200" u="sng">
                <a:solidFill>
                  <a:schemeClr val="accent5"/>
                </a:solidFill>
                <a:latin typeface="Times New Roman"/>
                <a:ea typeface="Times New Roman"/>
                <a:cs typeface="Times New Roman"/>
                <a:sym typeface="Times New Roman"/>
              </a:rPr>
              <a:t>https://www.aol.com/article/news/2017/08/31/capsule-comfort-comes-to-mexico-city-airport/23193051/#</a:t>
            </a:r>
            <a:endParaRPr sz="1200">
              <a:solidFill>
                <a:srgbClr val="000000"/>
              </a:solidFill>
              <a:highlight>
                <a:schemeClr val="lt1"/>
              </a:highlight>
              <a:latin typeface="Times New Roman"/>
              <a:ea typeface="Times New Roman"/>
              <a:cs typeface="Times New Roman"/>
              <a:sym typeface="Times New Roman"/>
            </a:endParaRPr>
          </a:p>
          <a:p>
            <a:pPr marL="0" marR="101600" lvl="0" indent="0" rtl="0">
              <a:spcBef>
                <a:spcPts val="0"/>
              </a:spcBef>
              <a:spcAft>
                <a:spcPts val="0"/>
              </a:spcAft>
              <a:buNone/>
            </a:pPr>
            <a:r>
              <a:rPr lang="en" sz="1200">
                <a:solidFill>
                  <a:srgbClr val="000000"/>
                </a:solidFill>
                <a:highlight>
                  <a:schemeClr val="lt1"/>
                </a:highlight>
                <a:latin typeface="Times New Roman"/>
                <a:ea typeface="Times New Roman"/>
                <a:cs typeface="Times New Roman"/>
                <a:sym typeface="Times New Roman"/>
              </a:rPr>
              <a:t>“</a:t>
            </a:r>
            <a:r>
              <a:rPr lang="en" sz="1200">
                <a:solidFill>
                  <a:srgbClr val="000000"/>
                </a:solidFill>
                <a:latin typeface="Times New Roman"/>
                <a:ea typeface="Times New Roman"/>
                <a:cs typeface="Times New Roman"/>
                <a:sym typeface="Times New Roman"/>
              </a:rPr>
              <a:t>China’s first capsule hotel opens in Xi’an”. (</a:t>
            </a:r>
            <a:r>
              <a:rPr lang="en" sz="1200">
                <a:solidFill>
                  <a:srgbClr val="000000"/>
                </a:solidFill>
                <a:highlight>
                  <a:schemeClr val="lt1"/>
                </a:highlight>
                <a:latin typeface="Times New Roman"/>
                <a:ea typeface="Times New Roman"/>
                <a:cs typeface="Times New Roman"/>
                <a:sym typeface="Times New Roman"/>
              </a:rPr>
              <a:t>14 May, 2012). CNN Travel. </a:t>
            </a:r>
            <a:r>
              <a:rPr lang="en" sz="1200">
                <a:solidFill>
                  <a:srgbClr val="000000"/>
                </a:solidFill>
                <a:latin typeface="Times New Roman"/>
                <a:ea typeface="Times New Roman"/>
                <a:cs typeface="Times New Roman"/>
                <a:sym typeface="Times New Roman"/>
              </a:rPr>
              <a:t>Retrieved on 11 Apr. 2018, from </a:t>
            </a:r>
            <a:endParaRPr sz="1200">
              <a:solidFill>
                <a:srgbClr val="000000"/>
              </a:solidFill>
              <a:latin typeface="Times New Roman"/>
              <a:ea typeface="Times New Roman"/>
              <a:cs typeface="Times New Roman"/>
              <a:sym typeface="Times New Roman"/>
            </a:endParaRPr>
          </a:p>
          <a:p>
            <a:pPr marL="0" marR="101600" lvl="0" indent="457200" rtl="0">
              <a:spcBef>
                <a:spcPts val="0"/>
              </a:spcBef>
              <a:spcAft>
                <a:spcPts val="0"/>
              </a:spcAft>
              <a:buNone/>
            </a:pPr>
            <a:r>
              <a:rPr lang="en" sz="1200" u="sng">
                <a:solidFill>
                  <a:schemeClr val="accent5"/>
                </a:solidFill>
                <a:latin typeface="Times New Roman"/>
                <a:ea typeface="Times New Roman"/>
                <a:cs typeface="Times New Roman"/>
                <a:sym typeface="Times New Roman"/>
                <a:hlinkClick r:id="rId7"/>
              </a:rPr>
              <a:t>http://travel.cnn.com/shanghai/life/chinas-first-capsule-hotel-opened-xian-543024/</a:t>
            </a:r>
            <a:endParaRPr sz="1200">
              <a:solidFill>
                <a:srgbClr val="333333"/>
              </a:solidFill>
              <a:latin typeface="Times New Roman"/>
              <a:ea typeface="Times New Roman"/>
              <a:cs typeface="Times New Roman"/>
              <a:sym typeface="Times New Roman"/>
            </a:endParaRPr>
          </a:p>
          <a:p>
            <a:pPr marL="0" lvl="0" indent="0" rtl="0">
              <a:lnSpc>
                <a:spcPct val="100000"/>
              </a:lnSpc>
              <a:spcBef>
                <a:spcPts val="0"/>
              </a:spcBef>
              <a:spcAft>
                <a:spcPts val="0"/>
              </a:spcAft>
              <a:buNone/>
            </a:pPr>
            <a:r>
              <a:rPr lang="en" sz="1200">
                <a:solidFill>
                  <a:srgbClr val="333333"/>
                </a:solidFill>
                <a:latin typeface="Times New Roman"/>
                <a:ea typeface="Times New Roman"/>
                <a:cs typeface="Times New Roman"/>
                <a:sym typeface="Times New Roman"/>
              </a:rPr>
              <a:t>Country Comparison. (n.d.). Retrieved April 11, 2018, from </a:t>
            </a:r>
            <a:r>
              <a:rPr lang="en" sz="1200" u="sng">
                <a:solidFill>
                  <a:schemeClr val="hlink"/>
                </a:solidFill>
                <a:latin typeface="Times New Roman"/>
                <a:ea typeface="Times New Roman"/>
                <a:cs typeface="Times New Roman"/>
                <a:sym typeface="Times New Roman"/>
                <a:hlinkClick r:id="rId8"/>
              </a:rPr>
              <a:t>https://www.hofstede-insights.com/country-comparison/japan,the-usa/</a:t>
            </a:r>
            <a:endParaRPr sz="1200">
              <a:solidFill>
                <a:srgbClr val="333333"/>
              </a:solidFill>
              <a:latin typeface="Times New Roman"/>
              <a:ea typeface="Times New Roman"/>
              <a:cs typeface="Times New Roman"/>
              <a:sym typeface="Times New Roman"/>
            </a:endParaRPr>
          </a:p>
          <a:p>
            <a:pPr marL="0" lvl="0" indent="0" rtl="0">
              <a:lnSpc>
                <a:spcPct val="100000"/>
              </a:lnSpc>
              <a:spcBef>
                <a:spcPts val="0"/>
              </a:spcBef>
              <a:spcAft>
                <a:spcPts val="0"/>
              </a:spcAft>
              <a:buNone/>
            </a:pPr>
            <a:r>
              <a:rPr lang="en" sz="1200">
                <a:solidFill>
                  <a:srgbClr val="333333"/>
                </a:solidFill>
                <a:latin typeface="Times New Roman"/>
                <a:ea typeface="Times New Roman"/>
                <a:cs typeface="Times New Roman"/>
                <a:sym typeface="Times New Roman"/>
              </a:rPr>
              <a:t>Gudykunst, W. B., &amp; Nishida, T. (1994). Bridging Japanese/North American differences. Thousand Oaks, Calif.: Sage Publ.</a:t>
            </a:r>
            <a:endParaRPr sz="1200">
              <a:solidFill>
                <a:srgbClr val="333333"/>
              </a:solidFill>
              <a:latin typeface="Times New Roman"/>
              <a:ea typeface="Times New Roman"/>
              <a:cs typeface="Times New Roman"/>
              <a:sym typeface="Times New Roman"/>
            </a:endParaRPr>
          </a:p>
          <a:p>
            <a:pPr marL="0" marR="101600" lvl="0" indent="0" rtl="0">
              <a:spcBef>
                <a:spcPts val="0"/>
              </a:spcBef>
              <a:spcAft>
                <a:spcPts val="0"/>
              </a:spcAft>
              <a:buNone/>
            </a:pPr>
            <a:r>
              <a:rPr lang="en" sz="1200">
                <a:solidFill>
                  <a:srgbClr val="000000"/>
                </a:solidFill>
                <a:latin typeface="Times New Roman"/>
                <a:ea typeface="Times New Roman"/>
                <a:cs typeface="Times New Roman"/>
                <a:sym typeface="Times New Roman"/>
              </a:rPr>
              <a:t>“India’s first ‘pod hotel’ has opened in Mumbai; so when are you packing your bags?”. (13 Apr 2017).  The Indian EXPRESS. </a:t>
            </a:r>
            <a:endParaRPr sz="1200">
              <a:solidFill>
                <a:srgbClr val="000000"/>
              </a:solidFill>
              <a:latin typeface="Times New Roman"/>
              <a:ea typeface="Times New Roman"/>
              <a:cs typeface="Times New Roman"/>
              <a:sym typeface="Times New Roman"/>
            </a:endParaRPr>
          </a:p>
          <a:p>
            <a:pPr marL="0" marR="101600" lvl="0" indent="457200" rtl="0">
              <a:spcBef>
                <a:spcPts val="0"/>
              </a:spcBef>
              <a:spcAft>
                <a:spcPts val="0"/>
              </a:spcAft>
              <a:buNone/>
            </a:pPr>
            <a:r>
              <a:rPr lang="en" sz="1200">
                <a:solidFill>
                  <a:srgbClr val="000000"/>
                </a:solidFill>
                <a:latin typeface="Times New Roman"/>
                <a:ea typeface="Times New Roman"/>
                <a:cs typeface="Times New Roman"/>
                <a:sym typeface="Times New Roman"/>
              </a:rPr>
              <a:t>Retrieved on 11 Apr. 2018, from</a:t>
            </a:r>
            <a:r>
              <a:rPr lang="en" sz="1200">
                <a:solidFill>
                  <a:schemeClr val="accent5"/>
                </a:solidFill>
                <a:latin typeface="Times New Roman"/>
                <a:ea typeface="Times New Roman"/>
                <a:cs typeface="Times New Roman"/>
                <a:sym typeface="Times New Roman"/>
              </a:rPr>
              <a:t> </a:t>
            </a:r>
            <a:endParaRPr sz="1200">
              <a:solidFill>
                <a:schemeClr val="accent5"/>
              </a:solidFill>
              <a:latin typeface="Times New Roman"/>
              <a:ea typeface="Times New Roman"/>
              <a:cs typeface="Times New Roman"/>
              <a:sym typeface="Times New Roman"/>
            </a:endParaRPr>
          </a:p>
          <a:p>
            <a:pPr marL="457200" marR="101600" lvl="0" indent="0" rtl="0">
              <a:spcBef>
                <a:spcPts val="0"/>
              </a:spcBef>
              <a:spcAft>
                <a:spcPts val="0"/>
              </a:spcAft>
              <a:buNone/>
            </a:pPr>
            <a:r>
              <a:rPr lang="en" sz="1200" u="sng">
                <a:solidFill>
                  <a:schemeClr val="accent5"/>
                </a:solidFill>
                <a:latin typeface="Times New Roman"/>
                <a:ea typeface="Times New Roman"/>
                <a:cs typeface="Times New Roman"/>
                <a:sym typeface="Times New Roman"/>
                <a:hlinkClick r:id="rId9"/>
              </a:rPr>
              <a:t>http://indianexpress.com/article/lifestyle/destination-of-the-week/indias-first-pod-hotel-has-opened-in-mumbai-so-when-are-you-packing-your-bags-4611813/</a:t>
            </a:r>
            <a:endParaRPr sz="1200">
              <a:solidFill>
                <a:srgbClr val="000000"/>
              </a:solidFill>
              <a:latin typeface="Times New Roman"/>
              <a:ea typeface="Times New Roman"/>
              <a:cs typeface="Times New Roman"/>
              <a:sym typeface="Times New Roman"/>
            </a:endParaRPr>
          </a:p>
          <a:p>
            <a:pPr marL="0" lvl="0" indent="0" rtl="0">
              <a:lnSpc>
                <a:spcPct val="100000"/>
              </a:lnSpc>
              <a:spcBef>
                <a:spcPts val="0"/>
              </a:spcBef>
              <a:spcAft>
                <a:spcPts val="0"/>
              </a:spcAft>
              <a:buNone/>
            </a:pPr>
            <a:r>
              <a:rPr lang="en" sz="1200">
                <a:solidFill>
                  <a:srgbClr val="000000"/>
                </a:solidFill>
                <a:latin typeface="Times New Roman"/>
                <a:ea typeface="Times New Roman"/>
                <a:cs typeface="Times New Roman"/>
                <a:sym typeface="Times New Roman"/>
              </a:rPr>
              <a:t>Iqbal, T. (2011). </a:t>
            </a:r>
            <a:r>
              <a:rPr lang="en" sz="1200" i="1">
                <a:solidFill>
                  <a:srgbClr val="000000"/>
                </a:solidFill>
                <a:latin typeface="Times New Roman"/>
                <a:ea typeface="Times New Roman"/>
                <a:cs typeface="Times New Roman"/>
                <a:sym typeface="Times New Roman"/>
              </a:rPr>
              <a:t>The impact of leadership styles on organizational effectiveness: Analytical study of selected organizations in IT sector in </a:t>
            </a:r>
            <a:endParaRPr sz="1200" i="1">
              <a:solidFill>
                <a:srgbClr val="000000"/>
              </a:solidFill>
              <a:latin typeface="Times New Roman"/>
              <a:ea typeface="Times New Roman"/>
              <a:cs typeface="Times New Roman"/>
              <a:sym typeface="Times New Roman"/>
            </a:endParaRPr>
          </a:p>
          <a:p>
            <a:pPr marL="0" lvl="0" indent="457200" rtl="0">
              <a:lnSpc>
                <a:spcPct val="100000"/>
              </a:lnSpc>
              <a:spcBef>
                <a:spcPts val="0"/>
              </a:spcBef>
              <a:spcAft>
                <a:spcPts val="0"/>
              </a:spcAft>
              <a:buNone/>
            </a:pPr>
            <a:r>
              <a:rPr lang="en" sz="1200" i="1">
                <a:solidFill>
                  <a:srgbClr val="000000"/>
                </a:solidFill>
                <a:latin typeface="Times New Roman"/>
                <a:ea typeface="Times New Roman"/>
                <a:cs typeface="Times New Roman"/>
                <a:sym typeface="Times New Roman"/>
              </a:rPr>
              <a:t>Karachi</a:t>
            </a:r>
            <a:r>
              <a:rPr lang="en" sz="1200">
                <a:solidFill>
                  <a:srgbClr val="000000"/>
                </a:solidFill>
                <a:latin typeface="Times New Roman"/>
                <a:ea typeface="Times New Roman"/>
                <a:cs typeface="Times New Roman"/>
                <a:sym typeface="Times New Roman"/>
              </a:rPr>
              <a:t>. Munich: Grin Verlag.</a:t>
            </a:r>
            <a:endParaRPr sz="1200">
              <a:solidFill>
                <a:srgbClr val="000000"/>
              </a:solidFill>
              <a:latin typeface="Times New Roman"/>
              <a:ea typeface="Times New Roman"/>
              <a:cs typeface="Times New Roman"/>
              <a:sym typeface="Times New Roman"/>
            </a:endParaRPr>
          </a:p>
          <a:p>
            <a:pPr marL="0" lvl="0" indent="0" rtl="0">
              <a:lnSpc>
                <a:spcPct val="100000"/>
              </a:lnSpc>
              <a:spcBef>
                <a:spcPts val="0"/>
              </a:spcBef>
              <a:spcAft>
                <a:spcPts val="0"/>
              </a:spcAft>
              <a:buNone/>
            </a:pPr>
            <a:endParaRPr sz="1200">
              <a:solidFill>
                <a:srgbClr val="333333"/>
              </a:solidFill>
              <a:latin typeface="Times New Roman"/>
              <a:ea typeface="Times New Roman"/>
              <a:cs typeface="Times New Roman"/>
              <a:sym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Shape 277"/>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t>References</a:t>
            </a:r>
            <a:endParaRPr/>
          </a:p>
        </p:txBody>
      </p:sp>
      <p:sp>
        <p:nvSpPr>
          <p:cNvPr id="278" name="Shape 278"/>
          <p:cNvSpPr txBox="1">
            <a:spLocks noGrp="1"/>
          </p:cNvSpPr>
          <p:nvPr>
            <p:ph type="body" idx="1"/>
          </p:nvPr>
        </p:nvSpPr>
        <p:spPr>
          <a:xfrm>
            <a:off x="342325" y="848050"/>
            <a:ext cx="8613000" cy="3339000"/>
          </a:xfrm>
          <a:prstGeom prst="rect">
            <a:avLst/>
          </a:prstGeom>
        </p:spPr>
        <p:txBody>
          <a:bodyPr spcFirstLastPara="1" wrap="square" lIns="91425" tIns="91425" rIns="91425" bIns="91425" anchor="t" anchorCtr="0">
            <a:noAutofit/>
          </a:bodyPr>
          <a:lstStyle/>
          <a:p>
            <a:pPr marL="0" lvl="0" indent="0" rtl="0">
              <a:lnSpc>
                <a:spcPct val="100000"/>
              </a:lnSpc>
              <a:spcBef>
                <a:spcPts val="0"/>
              </a:spcBef>
              <a:spcAft>
                <a:spcPts val="0"/>
              </a:spcAft>
              <a:buNone/>
            </a:pPr>
            <a:r>
              <a:rPr lang="en" sz="1000">
                <a:solidFill>
                  <a:srgbClr val="000000"/>
                </a:solidFill>
                <a:latin typeface="Times New Roman"/>
                <a:ea typeface="Times New Roman"/>
                <a:cs typeface="Times New Roman"/>
                <a:sym typeface="Times New Roman"/>
              </a:rPr>
              <a:t>Japan Info. "4 Things You Didn’t Know About Capsule Hotels – Japan Info". </a:t>
            </a:r>
            <a:r>
              <a:rPr lang="en" sz="1000" i="1">
                <a:solidFill>
                  <a:srgbClr val="000000"/>
                </a:solidFill>
                <a:latin typeface="Times New Roman"/>
                <a:ea typeface="Times New Roman"/>
                <a:cs typeface="Times New Roman"/>
                <a:sym typeface="Times New Roman"/>
              </a:rPr>
              <a:t>Japan Info</a:t>
            </a:r>
            <a:r>
              <a:rPr lang="en" sz="1000">
                <a:solidFill>
                  <a:srgbClr val="000000"/>
                </a:solidFill>
                <a:latin typeface="Times New Roman"/>
                <a:ea typeface="Times New Roman"/>
                <a:cs typeface="Times New Roman"/>
                <a:sym typeface="Times New Roman"/>
              </a:rPr>
              <a:t>, 2015,</a:t>
            </a:r>
            <a:r>
              <a:rPr lang="en" sz="1000">
                <a:latin typeface="Times New Roman"/>
                <a:ea typeface="Times New Roman"/>
                <a:cs typeface="Times New Roman"/>
                <a:sym typeface="Times New Roman"/>
              </a:rPr>
              <a:t> </a:t>
            </a:r>
            <a:r>
              <a:rPr lang="en" sz="1000" u="sng">
                <a:solidFill>
                  <a:schemeClr val="accent5"/>
                </a:solidFill>
                <a:latin typeface="Times New Roman"/>
                <a:ea typeface="Times New Roman"/>
                <a:cs typeface="Times New Roman"/>
                <a:sym typeface="Times New Roman"/>
                <a:hlinkClick r:id="rId3"/>
              </a:rPr>
              <a:t>http://jpninfo.com/12996</a:t>
            </a:r>
            <a:r>
              <a:rPr lang="en" sz="1000">
                <a:latin typeface="Times New Roman"/>
                <a:ea typeface="Times New Roman"/>
                <a:cs typeface="Times New Roman"/>
                <a:sym typeface="Times New Roman"/>
              </a:rPr>
              <a:t> </a:t>
            </a:r>
            <a:r>
              <a:rPr lang="en" sz="1000">
                <a:solidFill>
                  <a:srgbClr val="000000"/>
                </a:solidFill>
                <a:latin typeface="Times New Roman"/>
                <a:ea typeface="Times New Roman"/>
                <a:cs typeface="Times New Roman"/>
                <a:sym typeface="Times New Roman"/>
              </a:rPr>
              <a:t>Accessed 11 </a:t>
            </a:r>
            <a:endParaRPr sz="1000">
              <a:solidFill>
                <a:srgbClr val="000000"/>
              </a:solidFill>
              <a:latin typeface="Times New Roman"/>
              <a:ea typeface="Times New Roman"/>
              <a:cs typeface="Times New Roman"/>
              <a:sym typeface="Times New Roman"/>
            </a:endParaRPr>
          </a:p>
          <a:p>
            <a:pPr marL="0" lvl="0" indent="457200" rtl="0">
              <a:lnSpc>
                <a:spcPct val="100000"/>
              </a:lnSpc>
              <a:spcBef>
                <a:spcPts val="0"/>
              </a:spcBef>
              <a:spcAft>
                <a:spcPts val="0"/>
              </a:spcAft>
              <a:buNone/>
            </a:pPr>
            <a:r>
              <a:rPr lang="en" sz="1000">
                <a:solidFill>
                  <a:srgbClr val="000000"/>
                </a:solidFill>
                <a:latin typeface="Times New Roman"/>
                <a:ea typeface="Times New Roman"/>
                <a:cs typeface="Times New Roman"/>
                <a:sym typeface="Times New Roman"/>
              </a:rPr>
              <a:t>Apr 2018.</a:t>
            </a:r>
            <a:endParaRPr sz="1000">
              <a:solidFill>
                <a:srgbClr val="000000"/>
              </a:solidFill>
              <a:latin typeface="Times New Roman"/>
              <a:ea typeface="Times New Roman"/>
              <a:cs typeface="Times New Roman"/>
              <a:sym typeface="Times New Roman"/>
            </a:endParaRPr>
          </a:p>
          <a:p>
            <a:pPr marL="0" lvl="0" indent="0" rtl="0">
              <a:lnSpc>
                <a:spcPct val="100000"/>
              </a:lnSpc>
              <a:spcBef>
                <a:spcPts val="0"/>
              </a:spcBef>
              <a:spcAft>
                <a:spcPts val="0"/>
              </a:spcAft>
              <a:buNone/>
            </a:pPr>
            <a:r>
              <a:rPr lang="en" sz="1000">
                <a:solidFill>
                  <a:srgbClr val="333333"/>
                </a:solidFill>
                <a:latin typeface="Times New Roman"/>
                <a:ea typeface="Times New Roman"/>
                <a:cs typeface="Times New Roman"/>
                <a:sym typeface="Times New Roman"/>
              </a:rPr>
              <a:t>Leighpanda. (2014, September 09). Bloge 2 : Product of the Capsule Hotel. Retrieved April 12, 2018, from </a:t>
            </a:r>
            <a:endParaRPr sz="1000">
              <a:solidFill>
                <a:srgbClr val="333333"/>
              </a:solidFill>
              <a:latin typeface="Times New Roman"/>
              <a:ea typeface="Times New Roman"/>
              <a:cs typeface="Times New Roman"/>
              <a:sym typeface="Times New Roman"/>
            </a:endParaRPr>
          </a:p>
          <a:p>
            <a:pPr marL="0" lvl="0" indent="457200" rtl="0">
              <a:lnSpc>
                <a:spcPct val="100000"/>
              </a:lnSpc>
              <a:spcBef>
                <a:spcPts val="0"/>
              </a:spcBef>
              <a:spcAft>
                <a:spcPts val="0"/>
              </a:spcAft>
              <a:buNone/>
            </a:pPr>
            <a:r>
              <a:rPr lang="en" sz="1000" u="sng">
                <a:solidFill>
                  <a:schemeClr val="accent5"/>
                </a:solidFill>
                <a:latin typeface="Times New Roman"/>
                <a:ea typeface="Times New Roman"/>
                <a:cs typeface="Times New Roman"/>
                <a:sym typeface="Times New Roman"/>
                <a:hlinkClick r:id="rId4"/>
              </a:rPr>
              <a:t>https://leighpanda.wordpress.com/2014/09/09/bloge-2-product-of-the-capsule-hotel/</a:t>
            </a:r>
            <a:endParaRPr sz="1000">
              <a:solidFill>
                <a:srgbClr val="333333"/>
              </a:solidFill>
              <a:latin typeface="Times New Roman"/>
              <a:ea typeface="Times New Roman"/>
              <a:cs typeface="Times New Roman"/>
              <a:sym typeface="Times New Roman"/>
            </a:endParaRPr>
          </a:p>
          <a:p>
            <a:pPr marL="0" lvl="0" indent="0" rtl="0">
              <a:lnSpc>
                <a:spcPct val="100000"/>
              </a:lnSpc>
              <a:spcBef>
                <a:spcPts val="0"/>
              </a:spcBef>
              <a:spcAft>
                <a:spcPts val="0"/>
              </a:spcAft>
              <a:buNone/>
            </a:pPr>
            <a:r>
              <a:rPr lang="en" sz="1000">
                <a:solidFill>
                  <a:srgbClr val="333333"/>
                </a:solidFill>
                <a:latin typeface="Times New Roman"/>
                <a:ea typeface="Times New Roman"/>
                <a:cs typeface="Times New Roman"/>
                <a:sym typeface="Times New Roman"/>
              </a:rPr>
              <a:t>Los Angeles Homeless Services Authority. (2017, June). 2017 Greater Los Angeles Homeless Count Results. Retrieved April 11, 2018, </a:t>
            </a:r>
            <a:endParaRPr sz="1000">
              <a:solidFill>
                <a:srgbClr val="333333"/>
              </a:solidFill>
              <a:latin typeface="Times New Roman"/>
              <a:ea typeface="Times New Roman"/>
              <a:cs typeface="Times New Roman"/>
              <a:sym typeface="Times New Roman"/>
            </a:endParaRPr>
          </a:p>
          <a:p>
            <a:pPr marL="0" lvl="0" indent="457200" rtl="0">
              <a:lnSpc>
                <a:spcPct val="100000"/>
              </a:lnSpc>
              <a:spcBef>
                <a:spcPts val="0"/>
              </a:spcBef>
              <a:spcAft>
                <a:spcPts val="0"/>
              </a:spcAft>
              <a:buNone/>
            </a:pPr>
            <a:r>
              <a:rPr lang="en" sz="1000">
                <a:solidFill>
                  <a:srgbClr val="333333"/>
                </a:solidFill>
                <a:latin typeface="Times New Roman"/>
                <a:ea typeface="Times New Roman"/>
                <a:cs typeface="Times New Roman"/>
                <a:sym typeface="Times New Roman"/>
              </a:rPr>
              <a:t>from </a:t>
            </a:r>
            <a:r>
              <a:rPr lang="en" sz="1000" u="sng">
                <a:solidFill>
                  <a:schemeClr val="accent5"/>
                </a:solidFill>
                <a:latin typeface="Times New Roman"/>
                <a:ea typeface="Times New Roman"/>
                <a:cs typeface="Times New Roman"/>
                <a:sym typeface="Times New Roman"/>
                <a:hlinkClick r:id="rId5"/>
              </a:rPr>
              <a:t>http://www.vchcorp.org/wp-content/uploads/2017/06/2017-Homeless-Count-Results.pdf</a:t>
            </a:r>
            <a:endParaRPr sz="1000">
              <a:solidFill>
                <a:srgbClr val="333333"/>
              </a:solidFill>
              <a:latin typeface="Times New Roman"/>
              <a:ea typeface="Times New Roman"/>
              <a:cs typeface="Times New Roman"/>
              <a:sym typeface="Times New Roman"/>
            </a:endParaRPr>
          </a:p>
          <a:p>
            <a:pPr marL="0" lvl="0" indent="0" rtl="0">
              <a:lnSpc>
                <a:spcPct val="100000"/>
              </a:lnSpc>
              <a:spcBef>
                <a:spcPts val="0"/>
              </a:spcBef>
              <a:spcAft>
                <a:spcPts val="0"/>
              </a:spcAft>
              <a:buNone/>
            </a:pPr>
            <a:r>
              <a:rPr lang="en" sz="1000">
                <a:solidFill>
                  <a:srgbClr val="000000"/>
                </a:solidFill>
                <a:latin typeface="Times New Roman"/>
                <a:ea typeface="Times New Roman"/>
                <a:cs typeface="Times New Roman"/>
                <a:sym typeface="Times New Roman"/>
              </a:rPr>
              <a:t>Point2 Homes. (n.d.). Retrieved April 12, 2018, from </a:t>
            </a:r>
            <a:endParaRPr sz="1000">
              <a:solidFill>
                <a:srgbClr val="000000"/>
              </a:solidFill>
              <a:latin typeface="Times New Roman"/>
              <a:ea typeface="Times New Roman"/>
              <a:cs typeface="Times New Roman"/>
              <a:sym typeface="Times New Roman"/>
            </a:endParaRPr>
          </a:p>
          <a:p>
            <a:pPr marL="457200" lvl="0" indent="0" rtl="0">
              <a:lnSpc>
                <a:spcPct val="100000"/>
              </a:lnSpc>
              <a:spcBef>
                <a:spcPts val="0"/>
              </a:spcBef>
              <a:spcAft>
                <a:spcPts val="0"/>
              </a:spcAft>
              <a:buNone/>
            </a:pPr>
            <a:r>
              <a:rPr lang="en" sz="1000">
                <a:solidFill>
                  <a:srgbClr val="000000"/>
                </a:solidFill>
                <a:latin typeface="Times New Roman"/>
                <a:ea typeface="Times New Roman"/>
                <a:cs typeface="Times New Roman"/>
                <a:sym typeface="Times New Roman"/>
              </a:rPr>
              <a:t>https://www.point2homes.com/US/Land-For-Sale/CA/Los-Angeles/Downtown-Los-Angeles.html?location=East LosAngeles,Los Angeles,CA&amp;search_mode=location&amp;PriceMax=800,000&amp;page=1&amp;SelectedView=listings&amp;location_changed=true&amp;ajax=1</a:t>
            </a:r>
            <a:endParaRPr sz="1000">
              <a:solidFill>
                <a:srgbClr val="000000"/>
              </a:solidFill>
              <a:latin typeface="Times New Roman"/>
              <a:ea typeface="Times New Roman"/>
              <a:cs typeface="Times New Roman"/>
              <a:sym typeface="Times New Roman"/>
            </a:endParaRPr>
          </a:p>
          <a:p>
            <a:pPr marL="0" lvl="0" indent="0" rtl="0">
              <a:lnSpc>
                <a:spcPct val="100000"/>
              </a:lnSpc>
              <a:spcBef>
                <a:spcPts val="0"/>
              </a:spcBef>
              <a:spcAft>
                <a:spcPts val="0"/>
              </a:spcAft>
              <a:buNone/>
            </a:pPr>
            <a:r>
              <a:rPr lang="en" sz="1000">
                <a:solidFill>
                  <a:srgbClr val="000000"/>
                </a:solidFill>
                <a:latin typeface="Times New Roman"/>
                <a:ea typeface="Times New Roman"/>
                <a:cs typeface="Times New Roman"/>
                <a:sym typeface="Times New Roman"/>
              </a:rPr>
              <a:t>Product of the Capsule Hotel. (September 9, 2014). Leighpanda</a:t>
            </a:r>
            <a:endParaRPr sz="1000">
              <a:solidFill>
                <a:srgbClr val="000000"/>
              </a:solidFill>
              <a:latin typeface="Times New Roman"/>
              <a:ea typeface="Times New Roman"/>
              <a:cs typeface="Times New Roman"/>
              <a:sym typeface="Times New Roman"/>
            </a:endParaRPr>
          </a:p>
          <a:p>
            <a:pPr marL="0" lvl="0" indent="0" rtl="0">
              <a:lnSpc>
                <a:spcPct val="100000"/>
              </a:lnSpc>
              <a:spcBef>
                <a:spcPts val="0"/>
              </a:spcBef>
              <a:spcAft>
                <a:spcPts val="0"/>
              </a:spcAft>
              <a:buNone/>
            </a:pPr>
            <a:r>
              <a:rPr lang="en" sz="1000">
                <a:solidFill>
                  <a:srgbClr val="000000"/>
                </a:solidFill>
                <a:latin typeface="Times New Roman"/>
                <a:ea typeface="Times New Roman"/>
                <a:cs typeface="Times New Roman"/>
                <a:sym typeface="Times New Roman"/>
              </a:rPr>
              <a:t>	</a:t>
            </a:r>
            <a:r>
              <a:rPr lang="en" sz="1000" u="sng">
                <a:solidFill>
                  <a:schemeClr val="accent5"/>
                </a:solidFill>
                <a:latin typeface="Times New Roman"/>
                <a:ea typeface="Times New Roman"/>
                <a:cs typeface="Times New Roman"/>
                <a:sym typeface="Times New Roman"/>
                <a:hlinkClick r:id="rId4"/>
              </a:rPr>
              <a:t>https://leighpanda.wordpress.com/2014/09/09/bloge-2-product-of-the-capsule-hotel/</a:t>
            </a:r>
            <a:endParaRPr sz="1000">
              <a:solidFill>
                <a:srgbClr val="000000"/>
              </a:solidFill>
              <a:latin typeface="Times New Roman"/>
              <a:ea typeface="Times New Roman"/>
              <a:cs typeface="Times New Roman"/>
              <a:sym typeface="Times New Roman"/>
            </a:endParaRPr>
          </a:p>
          <a:p>
            <a:pPr marL="0" marR="101600" lvl="0" indent="0" rtl="0">
              <a:spcBef>
                <a:spcPts val="0"/>
              </a:spcBef>
              <a:spcAft>
                <a:spcPts val="0"/>
              </a:spcAft>
              <a:buNone/>
            </a:pPr>
            <a:r>
              <a:rPr lang="en" sz="1000">
                <a:solidFill>
                  <a:srgbClr val="000000"/>
                </a:solidFill>
                <a:latin typeface="Times New Roman"/>
                <a:ea typeface="Times New Roman"/>
                <a:cs typeface="Times New Roman"/>
                <a:sym typeface="Times New Roman"/>
              </a:rPr>
              <a:t>“Reykjavík’s first Capsule Hotel offers offers Japanese-style sleeping pods”. (15 Jan, 2016 ). Icelan magazine. Retrieved on 11 Apr. </a:t>
            </a:r>
            <a:endParaRPr sz="1000">
              <a:solidFill>
                <a:srgbClr val="000000"/>
              </a:solidFill>
              <a:latin typeface="Times New Roman"/>
              <a:ea typeface="Times New Roman"/>
              <a:cs typeface="Times New Roman"/>
              <a:sym typeface="Times New Roman"/>
            </a:endParaRPr>
          </a:p>
          <a:p>
            <a:pPr marL="0" marR="101600" lvl="0" indent="457200" rtl="0">
              <a:spcBef>
                <a:spcPts val="0"/>
              </a:spcBef>
              <a:spcAft>
                <a:spcPts val="0"/>
              </a:spcAft>
              <a:buNone/>
            </a:pPr>
            <a:r>
              <a:rPr lang="en" sz="1000">
                <a:solidFill>
                  <a:srgbClr val="000000"/>
                </a:solidFill>
                <a:latin typeface="Times New Roman"/>
                <a:ea typeface="Times New Roman"/>
                <a:cs typeface="Times New Roman"/>
                <a:sym typeface="Times New Roman"/>
              </a:rPr>
              <a:t>2018, from</a:t>
            </a:r>
            <a:r>
              <a:rPr lang="en" sz="1000">
                <a:solidFill>
                  <a:schemeClr val="accent5"/>
                </a:solidFill>
                <a:latin typeface="Times New Roman"/>
                <a:ea typeface="Times New Roman"/>
                <a:cs typeface="Times New Roman"/>
                <a:sym typeface="Times New Roman"/>
              </a:rPr>
              <a:t> </a:t>
            </a:r>
            <a:r>
              <a:rPr lang="en" sz="1000" u="sng">
                <a:solidFill>
                  <a:schemeClr val="accent5"/>
                </a:solidFill>
                <a:latin typeface="Times New Roman"/>
                <a:ea typeface="Times New Roman"/>
                <a:cs typeface="Times New Roman"/>
                <a:sym typeface="Times New Roman"/>
                <a:hlinkClick r:id="rId6"/>
              </a:rPr>
              <a:t>http://icelandmag.is/article/reykjaviks-first-capsule-hotel-offers-offers-japanese-style-sleeping-pods</a:t>
            </a:r>
            <a:endParaRPr sz="1000">
              <a:solidFill>
                <a:srgbClr val="000000"/>
              </a:solidFill>
              <a:latin typeface="Times New Roman"/>
              <a:ea typeface="Times New Roman"/>
              <a:cs typeface="Times New Roman"/>
              <a:sym typeface="Times New Roman"/>
            </a:endParaRPr>
          </a:p>
          <a:p>
            <a:pPr marL="0" lvl="0" indent="0" rtl="0">
              <a:lnSpc>
                <a:spcPct val="100000"/>
              </a:lnSpc>
              <a:spcBef>
                <a:spcPts val="0"/>
              </a:spcBef>
              <a:spcAft>
                <a:spcPts val="0"/>
              </a:spcAft>
              <a:buNone/>
            </a:pPr>
            <a:r>
              <a:rPr lang="en" sz="1000">
                <a:solidFill>
                  <a:srgbClr val="000000"/>
                </a:solidFill>
                <a:latin typeface="Times New Roman"/>
                <a:ea typeface="Times New Roman"/>
                <a:cs typeface="Times New Roman"/>
                <a:sym typeface="Times New Roman"/>
              </a:rPr>
              <a:t>Sharon Lam, “Asia's Booming Pod Hotel Market Projected To Reach $226M -- Why Are Travelers Downsizing?”. FORBES, 2017, </a:t>
            </a:r>
            <a:endParaRPr sz="1000">
              <a:solidFill>
                <a:srgbClr val="000000"/>
              </a:solidFill>
              <a:latin typeface="Times New Roman"/>
              <a:ea typeface="Times New Roman"/>
              <a:cs typeface="Times New Roman"/>
              <a:sym typeface="Times New Roman"/>
            </a:endParaRPr>
          </a:p>
          <a:p>
            <a:pPr marL="0" lvl="0" indent="457200" rtl="0">
              <a:lnSpc>
                <a:spcPct val="100000"/>
              </a:lnSpc>
              <a:spcBef>
                <a:spcPts val="0"/>
              </a:spcBef>
              <a:spcAft>
                <a:spcPts val="0"/>
              </a:spcAft>
              <a:buNone/>
            </a:pPr>
            <a:r>
              <a:rPr lang="en" sz="1000" u="sng">
                <a:solidFill>
                  <a:schemeClr val="accent5"/>
                </a:solidFill>
                <a:latin typeface="Times New Roman"/>
                <a:ea typeface="Times New Roman"/>
                <a:cs typeface="Times New Roman"/>
                <a:sym typeface="Times New Roman"/>
                <a:hlinkClick r:id="rId7"/>
              </a:rPr>
              <a:t>https://www.forbes.com/sites/lamsharon/2017/09/17/capsule-hotels-sweeping-asia/#11eb00d076e9</a:t>
            </a:r>
            <a:r>
              <a:rPr lang="en" sz="1000">
                <a:latin typeface="Times New Roman"/>
                <a:ea typeface="Times New Roman"/>
                <a:cs typeface="Times New Roman"/>
                <a:sym typeface="Times New Roman"/>
              </a:rPr>
              <a:t> </a:t>
            </a:r>
            <a:r>
              <a:rPr lang="en" sz="1000">
                <a:solidFill>
                  <a:srgbClr val="000000"/>
                </a:solidFill>
                <a:latin typeface="Times New Roman"/>
                <a:ea typeface="Times New Roman"/>
                <a:cs typeface="Times New Roman"/>
                <a:sym typeface="Times New Roman"/>
              </a:rPr>
              <a:t>Accessed 11 Apr 2018</a:t>
            </a:r>
            <a:endParaRPr sz="1000">
              <a:solidFill>
                <a:srgbClr val="333333"/>
              </a:solidFill>
              <a:latin typeface="Times New Roman"/>
              <a:ea typeface="Times New Roman"/>
              <a:cs typeface="Times New Roman"/>
              <a:sym typeface="Times New Roman"/>
            </a:endParaRPr>
          </a:p>
          <a:p>
            <a:pPr marL="0" marR="101600" lvl="0" indent="0" rtl="0">
              <a:spcBef>
                <a:spcPts val="0"/>
              </a:spcBef>
              <a:spcAft>
                <a:spcPts val="0"/>
              </a:spcAft>
              <a:buNone/>
            </a:pPr>
            <a:r>
              <a:rPr lang="en" sz="1000">
                <a:solidFill>
                  <a:srgbClr val="000000"/>
                </a:solidFill>
                <a:latin typeface="Times New Roman"/>
                <a:ea typeface="Times New Roman"/>
                <a:cs typeface="Times New Roman"/>
                <a:sym typeface="Times New Roman"/>
              </a:rPr>
              <a:t>“Sleeep capsule hotel opens in Hong Kong”. (23 Feb 2017). Boutique Hotel New.  Retrieved on 11 Apr. 2018, from</a:t>
            </a:r>
            <a:r>
              <a:rPr lang="en" sz="1000">
                <a:solidFill>
                  <a:schemeClr val="accent5"/>
                </a:solidFill>
                <a:latin typeface="Times New Roman"/>
                <a:ea typeface="Times New Roman"/>
                <a:cs typeface="Times New Roman"/>
                <a:sym typeface="Times New Roman"/>
              </a:rPr>
              <a:t> </a:t>
            </a:r>
            <a:endParaRPr sz="1000">
              <a:solidFill>
                <a:schemeClr val="accent5"/>
              </a:solidFill>
              <a:latin typeface="Times New Roman"/>
              <a:ea typeface="Times New Roman"/>
              <a:cs typeface="Times New Roman"/>
              <a:sym typeface="Times New Roman"/>
            </a:endParaRPr>
          </a:p>
          <a:p>
            <a:pPr marL="0" marR="101600" lvl="0" indent="457200" rtl="0">
              <a:spcBef>
                <a:spcPts val="0"/>
              </a:spcBef>
              <a:spcAft>
                <a:spcPts val="0"/>
              </a:spcAft>
              <a:buNone/>
            </a:pPr>
            <a:r>
              <a:rPr lang="en" sz="1000" u="sng">
                <a:solidFill>
                  <a:schemeClr val="accent5"/>
                </a:solidFill>
                <a:latin typeface="Times New Roman"/>
                <a:ea typeface="Times New Roman"/>
                <a:cs typeface="Times New Roman"/>
                <a:sym typeface="Times New Roman"/>
                <a:hlinkClick r:id="rId8"/>
              </a:rPr>
              <a:t>http://www.boutiquehotelnews.com/home/news/2017/2/23/sleeep-capsule-hotel-opens-in-hong-kong/</a:t>
            </a:r>
            <a:endParaRPr sz="1000">
              <a:solidFill>
                <a:srgbClr val="333333"/>
              </a:solidFill>
              <a:latin typeface="Times New Roman"/>
              <a:ea typeface="Times New Roman"/>
              <a:cs typeface="Times New Roman"/>
              <a:sym typeface="Times New Roman"/>
            </a:endParaRPr>
          </a:p>
          <a:p>
            <a:pPr marL="0" lvl="0" indent="0" rtl="0">
              <a:lnSpc>
                <a:spcPct val="100000"/>
              </a:lnSpc>
              <a:spcBef>
                <a:spcPts val="0"/>
              </a:spcBef>
              <a:spcAft>
                <a:spcPts val="0"/>
              </a:spcAft>
              <a:buNone/>
            </a:pPr>
            <a:r>
              <a:rPr lang="en" sz="1000">
                <a:solidFill>
                  <a:srgbClr val="333333"/>
                </a:solidFill>
                <a:latin typeface="Times New Roman"/>
                <a:ea typeface="Times New Roman"/>
                <a:cs typeface="Times New Roman"/>
                <a:sym typeface="Times New Roman"/>
              </a:rPr>
              <a:t>Stepanski, K. (2017). Challenges of a General Manager in a Hotel. </a:t>
            </a:r>
            <a:r>
              <a:rPr lang="en" sz="1000" i="1">
                <a:solidFill>
                  <a:srgbClr val="333333"/>
                </a:solidFill>
                <a:latin typeface="Times New Roman"/>
                <a:ea typeface="Times New Roman"/>
                <a:cs typeface="Times New Roman"/>
                <a:sym typeface="Times New Roman"/>
              </a:rPr>
              <a:t>Small Business Chron</a:t>
            </a:r>
            <a:r>
              <a:rPr lang="en" sz="1000">
                <a:solidFill>
                  <a:srgbClr val="333333"/>
                </a:solidFill>
                <a:latin typeface="Times New Roman"/>
                <a:ea typeface="Times New Roman"/>
                <a:cs typeface="Times New Roman"/>
                <a:sym typeface="Times New Roman"/>
              </a:rPr>
              <a:t>. Retrieved on 11 Apr. 2018, from </a:t>
            </a:r>
            <a:endParaRPr sz="1000">
              <a:solidFill>
                <a:srgbClr val="333333"/>
              </a:solidFill>
              <a:latin typeface="Times New Roman"/>
              <a:ea typeface="Times New Roman"/>
              <a:cs typeface="Times New Roman"/>
              <a:sym typeface="Times New Roman"/>
            </a:endParaRPr>
          </a:p>
          <a:p>
            <a:pPr marL="457200" lvl="0" indent="0" rtl="0">
              <a:lnSpc>
                <a:spcPct val="100000"/>
              </a:lnSpc>
              <a:spcBef>
                <a:spcPts val="0"/>
              </a:spcBef>
              <a:spcAft>
                <a:spcPts val="0"/>
              </a:spcAft>
              <a:buNone/>
            </a:pPr>
            <a:r>
              <a:rPr lang="en" sz="1000" u="sng">
                <a:solidFill>
                  <a:schemeClr val="accent5"/>
                </a:solidFill>
                <a:latin typeface="Times New Roman"/>
                <a:ea typeface="Times New Roman"/>
                <a:cs typeface="Times New Roman"/>
                <a:sym typeface="Times New Roman"/>
                <a:hlinkClick r:id="rId9"/>
              </a:rPr>
              <a:t>http://work.chron.com/challenges-general-manager-hotel-21993.html</a:t>
            </a:r>
            <a:endParaRPr sz="1000">
              <a:latin typeface="Times New Roman"/>
              <a:ea typeface="Times New Roman"/>
              <a:cs typeface="Times New Roman"/>
              <a:sym typeface="Times New Roman"/>
            </a:endParaRPr>
          </a:p>
          <a:p>
            <a:pPr marL="0" lvl="0" indent="0" rtl="0">
              <a:lnSpc>
                <a:spcPct val="100000"/>
              </a:lnSpc>
              <a:spcBef>
                <a:spcPts val="0"/>
              </a:spcBef>
              <a:spcAft>
                <a:spcPts val="0"/>
              </a:spcAft>
              <a:buNone/>
            </a:pPr>
            <a:r>
              <a:rPr lang="en" sz="1000">
                <a:solidFill>
                  <a:srgbClr val="333333"/>
                </a:solidFill>
                <a:latin typeface="Times New Roman"/>
                <a:ea typeface="Times New Roman"/>
                <a:cs typeface="Times New Roman"/>
                <a:sym typeface="Times New Roman"/>
              </a:rPr>
              <a:t>Stott, R. (2017, April 08). Spotlight: Kisho Kurokawa. Retrieved April 11, 2018, from </a:t>
            </a:r>
            <a:endParaRPr sz="1000">
              <a:solidFill>
                <a:srgbClr val="333333"/>
              </a:solidFill>
              <a:latin typeface="Times New Roman"/>
              <a:ea typeface="Times New Roman"/>
              <a:cs typeface="Times New Roman"/>
              <a:sym typeface="Times New Roman"/>
            </a:endParaRPr>
          </a:p>
          <a:p>
            <a:pPr marL="0" lvl="0" indent="457200" rtl="0">
              <a:lnSpc>
                <a:spcPct val="100000"/>
              </a:lnSpc>
              <a:spcBef>
                <a:spcPts val="0"/>
              </a:spcBef>
              <a:spcAft>
                <a:spcPts val="0"/>
              </a:spcAft>
              <a:buNone/>
            </a:pPr>
            <a:r>
              <a:rPr lang="en" sz="1000" u="sng">
                <a:solidFill>
                  <a:schemeClr val="accent5"/>
                </a:solidFill>
                <a:latin typeface="Times New Roman"/>
                <a:ea typeface="Times New Roman"/>
                <a:cs typeface="Times New Roman"/>
                <a:sym typeface="Times New Roman"/>
                <a:hlinkClick r:id="rId10"/>
              </a:rPr>
              <a:t>https://www.archdaily.com/616907/spotlight-kisho-kurokawa</a:t>
            </a:r>
            <a:endParaRPr sz="1000">
              <a:solidFill>
                <a:srgbClr val="333333"/>
              </a:solidFill>
              <a:latin typeface="Times New Roman"/>
              <a:ea typeface="Times New Roman"/>
              <a:cs typeface="Times New Roman"/>
              <a:sym typeface="Times New Roman"/>
            </a:endParaRPr>
          </a:p>
          <a:p>
            <a:pPr marL="0" marR="101600" lvl="0" indent="0" rtl="0">
              <a:spcBef>
                <a:spcPts val="0"/>
              </a:spcBef>
              <a:spcAft>
                <a:spcPts val="0"/>
              </a:spcAft>
              <a:buNone/>
            </a:pPr>
            <a:r>
              <a:rPr lang="en" sz="1000">
                <a:solidFill>
                  <a:srgbClr val="000000"/>
                </a:solidFill>
                <a:highlight>
                  <a:schemeClr val="lt1"/>
                </a:highlight>
                <a:latin typeface="Times New Roman"/>
                <a:ea typeface="Times New Roman"/>
                <a:cs typeface="Times New Roman"/>
                <a:sym typeface="Times New Roman"/>
              </a:rPr>
              <a:t>“</a:t>
            </a:r>
            <a:r>
              <a:rPr lang="en" sz="1000">
                <a:solidFill>
                  <a:srgbClr val="000000"/>
                </a:solidFill>
                <a:latin typeface="Times New Roman"/>
                <a:ea typeface="Times New Roman"/>
                <a:cs typeface="Times New Roman"/>
                <a:sym typeface="Times New Roman"/>
              </a:rPr>
              <a:t>Trend alert: Belgium opens Europe's first capsule hotel”. (25 Sep, 2014). CTV New. Retrieved on 11 Apr. 2018, from </a:t>
            </a:r>
            <a:endParaRPr sz="1000">
              <a:solidFill>
                <a:srgbClr val="000000"/>
              </a:solidFill>
              <a:latin typeface="Times New Roman"/>
              <a:ea typeface="Times New Roman"/>
              <a:cs typeface="Times New Roman"/>
              <a:sym typeface="Times New Roman"/>
            </a:endParaRPr>
          </a:p>
          <a:p>
            <a:pPr marL="0" marR="101600" lvl="0" indent="457200" rtl="0">
              <a:spcBef>
                <a:spcPts val="0"/>
              </a:spcBef>
              <a:spcAft>
                <a:spcPts val="0"/>
              </a:spcAft>
              <a:buNone/>
            </a:pPr>
            <a:r>
              <a:rPr lang="en" sz="1000" u="sng">
                <a:solidFill>
                  <a:schemeClr val="accent5"/>
                </a:solidFill>
                <a:latin typeface="Times New Roman"/>
                <a:ea typeface="Times New Roman"/>
                <a:cs typeface="Times New Roman"/>
                <a:sym typeface="Times New Roman"/>
                <a:hlinkClick r:id="rId11"/>
              </a:rPr>
              <a:t>https://www.ctvnews.ca/lifestyle/trend-alert-belgium-opens-europe-s-first-capsule-hotel-1.2025681</a:t>
            </a:r>
            <a:endParaRPr sz="1000">
              <a:solidFill>
                <a:srgbClr val="000000"/>
              </a:solidFill>
              <a:latin typeface="Times New Roman"/>
              <a:ea typeface="Times New Roman"/>
              <a:cs typeface="Times New Roman"/>
              <a:sym typeface="Times New Roman"/>
            </a:endParaRPr>
          </a:p>
          <a:p>
            <a:pPr marL="0" lvl="0" indent="0" rtl="0">
              <a:lnSpc>
                <a:spcPct val="100000"/>
              </a:lnSpc>
              <a:spcBef>
                <a:spcPts val="0"/>
              </a:spcBef>
              <a:spcAft>
                <a:spcPts val="0"/>
              </a:spcAft>
              <a:buNone/>
            </a:pPr>
            <a:r>
              <a:rPr lang="en" sz="1000">
                <a:solidFill>
                  <a:srgbClr val="000000"/>
                </a:solidFill>
                <a:latin typeface="Times New Roman"/>
                <a:ea typeface="Times New Roman"/>
                <a:cs typeface="Times New Roman"/>
                <a:sym typeface="Times New Roman"/>
              </a:rPr>
              <a:t>Walmsley, Katie. "Yotel: Will Americans Take To Tiny Hotels?". </a:t>
            </a:r>
            <a:r>
              <a:rPr lang="en" sz="1000" i="1">
                <a:solidFill>
                  <a:srgbClr val="000000"/>
                </a:solidFill>
                <a:latin typeface="Times New Roman"/>
                <a:ea typeface="Times New Roman"/>
                <a:cs typeface="Times New Roman"/>
                <a:sym typeface="Times New Roman"/>
              </a:rPr>
              <a:t>ABC News</a:t>
            </a:r>
            <a:r>
              <a:rPr lang="en" sz="1000">
                <a:solidFill>
                  <a:srgbClr val="000000"/>
                </a:solidFill>
                <a:latin typeface="Times New Roman"/>
                <a:ea typeface="Times New Roman"/>
                <a:cs typeface="Times New Roman"/>
                <a:sym typeface="Times New Roman"/>
              </a:rPr>
              <a:t>, 2011, </a:t>
            </a:r>
            <a:endParaRPr sz="1000">
              <a:solidFill>
                <a:srgbClr val="000000"/>
              </a:solidFill>
              <a:latin typeface="Times New Roman"/>
              <a:ea typeface="Times New Roman"/>
              <a:cs typeface="Times New Roman"/>
              <a:sym typeface="Times New Roman"/>
            </a:endParaRPr>
          </a:p>
          <a:p>
            <a:pPr marL="0" lvl="0" indent="457200" rtl="0">
              <a:lnSpc>
                <a:spcPct val="100000"/>
              </a:lnSpc>
              <a:spcBef>
                <a:spcPts val="0"/>
              </a:spcBef>
              <a:spcAft>
                <a:spcPts val="0"/>
              </a:spcAft>
              <a:buNone/>
            </a:pPr>
            <a:r>
              <a:rPr lang="en" sz="1000" u="sng">
                <a:solidFill>
                  <a:schemeClr val="accent5"/>
                </a:solidFill>
                <a:latin typeface="Times New Roman"/>
                <a:ea typeface="Times New Roman"/>
                <a:cs typeface="Times New Roman"/>
                <a:sym typeface="Times New Roman"/>
                <a:hlinkClick r:id="rId12"/>
              </a:rPr>
              <a:t>http://abcnews.go.com/Travel/yotel-offers-tiny-capsule-hotels-united states/story?id=13867592.</a:t>
            </a:r>
            <a:r>
              <a:rPr lang="en" sz="1000">
                <a:latin typeface="Times New Roman"/>
                <a:ea typeface="Times New Roman"/>
                <a:cs typeface="Times New Roman"/>
                <a:sym typeface="Times New Roman"/>
              </a:rPr>
              <a:t> </a:t>
            </a:r>
            <a:r>
              <a:rPr lang="en" sz="1000">
                <a:solidFill>
                  <a:srgbClr val="000000"/>
                </a:solidFill>
                <a:latin typeface="Times New Roman"/>
                <a:ea typeface="Times New Roman"/>
                <a:cs typeface="Times New Roman"/>
                <a:sym typeface="Times New Roman"/>
              </a:rPr>
              <a:t>Accessed 11 Apr 2018.</a:t>
            </a:r>
            <a:endParaRPr sz="1000">
              <a:solidFill>
                <a:srgbClr val="000000"/>
              </a:solidFill>
              <a:latin typeface="Times New Roman"/>
              <a:ea typeface="Times New Roman"/>
              <a:cs typeface="Times New Roman"/>
              <a:sym typeface="Times New Roman"/>
            </a:endParaRPr>
          </a:p>
          <a:p>
            <a:pPr marL="0" lvl="0" indent="0" rtl="0">
              <a:lnSpc>
                <a:spcPct val="100000"/>
              </a:lnSpc>
              <a:spcBef>
                <a:spcPts val="0"/>
              </a:spcBef>
              <a:spcAft>
                <a:spcPts val="0"/>
              </a:spcAft>
              <a:buNone/>
            </a:pPr>
            <a:endParaRPr sz="1200">
              <a:latin typeface="Times New Roman"/>
              <a:ea typeface="Times New Roman"/>
              <a:cs typeface="Times New Roman"/>
              <a:sym typeface="Times New Roman"/>
            </a:endParaRPr>
          </a:p>
          <a:p>
            <a:pPr marL="0" lvl="0" indent="0" rtl="0">
              <a:lnSpc>
                <a:spcPct val="100000"/>
              </a:lnSpc>
              <a:spcBef>
                <a:spcPts val="1000"/>
              </a:spcBef>
              <a:spcAft>
                <a:spcPts val="0"/>
              </a:spcAft>
              <a:buNone/>
            </a:pPr>
            <a:endParaRPr sz="1200">
              <a:solidFill>
                <a:srgbClr val="333333"/>
              </a:solidFill>
              <a:latin typeface="Times New Roman"/>
              <a:ea typeface="Times New Roman"/>
              <a:cs typeface="Times New Roman"/>
              <a:sym typeface="Times New Roman"/>
            </a:endParaRPr>
          </a:p>
          <a:p>
            <a:pPr marL="0" lvl="0" indent="0" rtl="0">
              <a:lnSpc>
                <a:spcPct val="100000"/>
              </a:lnSpc>
              <a:spcBef>
                <a:spcPts val="0"/>
              </a:spcBef>
              <a:spcAft>
                <a:spcPts val="0"/>
              </a:spcAft>
              <a:buNone/>
            </a:pPr>
            <a:endParaRPr sz="1200">
              <a:solidFill>
                <a:srgbClr val="333333"/>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2022</Words>
  <Application>Microsoft Macintosh PowerPoint</Application>
  <PresentationFormat>On-screen Show (16:9)</PresentationFormat>
  <Paragraphs>271</Paragraphs>
  <Slides>23</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Courier New</vt:lpstr>
      <vt:lpstr>Times New Roman</vt:lpstr>
      <vt:lpstr>Lobster</vt:lpstr>
      <vt:lpstr>Arial</vt:lpstr>
      <vt:lpstr>Roboto</vt:lpstr>
      <vt:lpstr>Geometric</vt:lpstr>
      <vt:lpstr>Group Project:  Capsule Hotels in America</vt:lpstr>
      <vt:lpstr>Overview</vt:lpstr>
      <vt:lpstr>What is a Capsule (Pod) Hotel?</vt:lpstr>
      <vt:lpstr>History of Capsule Hotels</vt:lpstr>
      <vt:lpstr>Expanding from Japan, to Asia, to Europe</vt:lpstr>
      <vt:lpstr>The Growth of Capsule Hotels </vt:lpstr>
      <vt:lpstr>Japanese vs. American Culture </vt:lpstr>
      <vt:lpstr>Three Market Options</vt:lpstr>
      <vt:lpstr>Bare-Bones Model</vt:lpstr>
      <vt:lpstr>Middle Market Model</vt:lpstr>
      <vt:lpstr>Luxury Model</vt:lpstr>
      <vt:lpstr>S.W.O.T. Analysis</vt:lpstr>
      <vt:lpstr>Strengths</vt:lpstr>
      <vt:lpstr>Weaknesses</vt:lpstr>
      <vt:lpstr>Opportunities</vt:lpstr>
      <vt:lpstr>Threats</vt:lpstr>
      <vt:lpstr>Our Recommendation</vt:lpstr>
      <vt:lpstr>Plan of Action</vt:lpstr>
      <vt:lpstr>Managerial Implications</vt:lpstr>
      <vt:lpstr>In Conclusion</vt:lpstr>
      <vt:lpstr>Any Questions?</vt:lpstr>
      <vt:lpstr>References</vt:lpstr>
      <vt:lpstr>References</vt:lpstr>
    </vt:vector>
  </TitlesOfParts>
  <LinksUpToDate>false</LinksUpToDate>
  <SharedDoc>false</SharedDoc>
  <HyperlinksChanged>false</HyperlinksChanged>
  <AppVersion>15.0028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Group Project:  Capsule Hotels in America</dc:title>
  <cp:lastModifiedBy>Matt Takla</cp:lastModifiedBy>
  <cp:revision>1</cp:revision>
  <dcterms:modified xsi:type="dcterms:W3CDTF">2018-04-30T21:35:10Z</dcterms:modified>
</cp:coreProperties>
</file>